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5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9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7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208"/>
            <a:ext cx="10515600" cy="508934"/>
          </a:xfrm>
        </p:spPr>
        <p:txBody>
          <a:bodyPr>
            <a:noAutofit/>
          </a:bodyPr>
          <a:lstStyle>
            <a:lvl1pPr algn="ctr">
              <a:defRPr sz="28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1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9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6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7CE4-003B-493B-9CF0-5D1A9456C0C4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43E4-11F5-4BE5-A1B2-E25D9017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0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emf"/><Relationship Id="rId9" Type="http://schemas.openxmlformats.org/officeDocument/2006/relationships/image" Target="../media/image1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Algebra 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AIR Study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8195362"/>
                  </p:ext>
                </p:extLst>
              </p:nvPr>
            </p:nvGraphicFramePr>
            <p:xfrm>
              <a:off x="418531" y="1210986"/>
              <a:ext cx="11354938" cy="24793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7936">
                      <a:extLst>
                        <a:ext uri="{9D8B030D-6E8A-4147-A177-3AD203B41FA5}">
                          <a16:colId xmlns:a16="http://schemas.microsoft.com/office/drawing/2014/main" val="1723368699"/>
                        </a:ext>
                      </a:extLst>
                    </a:gridCol>
                    <a:gridCol w="2570396">
                      <a:extLst>
                        <a:ext uri="{9D8B030D-6E8A-4147-A177-3AD203B41FA5}">
                          <a16:colId xmlns:a16="http://schemas.microsoft.com/office/drawing/2014/main" val="3120014974"/>
                        </a:ext>
                      </a:extLst>
                    </a:gridCol>
                    <a:gridCol w="1963105">
                      <a:extLst>
                        <a:ext uri="{9D8B030D-6E8A-4147-A177-3AD203B41FA5}">
                          <a16:colId xmlns:a16="http://schemas.microsoft.com/office/drawing/2014/main" val="3566356218"/>
                        </a:ext>
                      </a:extLst>
                    </a:gridCol>
                    <a:gridCol w="2174950">
                      <a:extLst>
                        <a:ext uri="{9D8B030D-6E8A-4147-A177-3AD203B41FA5}">
                          <a16:colId xmlns:a16="http://schemas.microsoft.com/office/drawing/2014/main" val="2747118236"/>
                        </a:ext>
                      </a:extLst>
                    </a:gridCol>
                    <a:gridCol w="2358551">
                      <a:extLst>
                        <a:ext uri="{9D8B030D-6E8A-4147-A177-3AD203B41FA5}">
                          <a16:colId xmlns:a16="http://schemas.microsoft.com/office/drawing/2014/main" val="1335393902"/>
                        </a:ext>
                      </a:extLst>
                    </a:gridCol>
                  </a:tblGrid>
                  <a:tr h="467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u="sng" dirty="0" smtClean="0">
                              <a:solidFill>
                                <a:srgbClr val="C00000"/>
                              </a:solidFill>
                            </a:rPr>
                            <a:t>Commutative</a:t>
                          </a:r>
                          <a:endParaRPr lang="en-US" sz="2400" b="1" u="sng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u="sng" dirty="0" smtClean="0">
                              <a:solidFill>
                                <a:srgbClr val="FF0066"/>
                              </a:solidFill>
                            </a:rPr>
                            <a:t>Associative</a:t>
                          </a:r>
                          <a:endParaRPr lang="en-US" sz="2400" b="1" u="sng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400" u="sng" dirty="0" smtClean="0">
                              <a:solidFill>
                                <a:srgbClr val="FF3300"/>
                              </a:solidFill>
                            </a:rPr>
                            <a:t>Distributive</a:t>
                          </a:r>
                          <a:endParaRPr lang="en-US" sz="2400" b="1" u="sng" dirty="0">
                            <a:solidFill>
                              <a:srgbClr val="FF33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5492410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</a:rPr>
                            <a:t>*commute → move</a:t>
                          </a:r>
                        </a:p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</a:rPr>
                            <a:t>1 + 3 = 3 + 1</a:t>
                          </a:r>
                        </a:p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</a:rPr>
                            <a:t>4 ⋅ 6 = 6 ⋅ 4</a:t>
                          </a:r>
                          <a:endParaRPr lang="en-US" sz="2000" i="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rgbClr val="FF0066"/>
                              </a:solidFill>
                            </a:rPr>
                            <a:t>*associate</a:t>
                          </a:r>
                          <a:r>
                            <a:rPr lang="en-US" sz="2000" baseline="0" dirty="0" smtClean="0">
                              <a:solidFill>
                                <a:srgbClr val="FF0066"/>
                              </a:solidFill>
                            </a:rPr>
                            <a:t> </a:t>
                          </a:r>
                          <a:r>
                            <a:rPr lang="en-US" sz="2000" dirty="0" smtClean="0">
                              <a:solidFill>
                                <a:srgbClr val="FF0066"/>
                              </a:solidFill>
                            </a:rPr>
                            <a:t>→</a:t>
                          </a:r>
                          <a:r>
                            <a:rPr lang="en-US" sz="2000" baseline="0" dirty="0" smtClean="0">
                              <a:solidFill>
                                <a:srgbClr val="FF0066"/>
                              </a:solidFill>
                            </a:rPr>
                            <a:t> “friends”</a:t>
                          </a:r>
                        </a:p>
                        <a:p>
                          <a:pPr algn="ctr"/>
                          <a:r>
                            <a:rPr lang="en-US" sz="2000" baseline="0" dirty="0" smtClean="0">
                              <a:solidFill>
                                <a:srgbClr val="FF0066"/>
                              </a:solidFill>
                            </a:rPr>
                            <a:t>(1 + 2) + 3 = 1 + (2 + 3)</a:t>
                          </a:r>
                        </a:p>
                        <a:p>
                          <a:pPr algn="ctr"/>
                          <a:r>
                            <a:rPr lang="en-US" sz="2000" baseline="0" dirty="0" smtClean="0">
                              <a:solidFill>
                                <a:srgbClr val="FF0066"/>
                              </a:solidFill>
                            </a:rPr>
                            <a:t>(6</a:t>
                          </a:r>
                          <a:r>
                            <a:rPr lang="en-US" sz="2000" dirty="0" smtClean="0">
                              <a:solidFill>
                                <a:srgbClr val="FF0066"/>
                              </a:solidFill>
                            </a:rPr>
                            <a:t> ⋅ 7) ⋅ 8 = 6 ⋅ (7 ⋅ 8)</a:t>
                          </a:r>
                          <a:endParaRPr lang="en-US" sz="2000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solidFill>
                                          <a:srgbClr val="FF33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solidFill>
                                          <a:srgbClr val="FF33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000" smtClean="0">
                                        <a:solidFill>
                                          <a:srgbClr val="FF33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smtClean="0">
                                        <a:solidFill>
                                          <a:srgbClr val="FF33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rgbClr val="FF3300"/>
                            </a:solidFill>
                          </a:endParaRPr>
                        </a:p>
                        <a:p>
                          <a:endParaRPr lang="en-US" sz="20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9426020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∙3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5∙−2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+15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−10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en-US" sz="20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∙1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−3∙−6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+18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+18</m:t>
                                </m:r>
                              </m:oMath>
                            </m:oMathPara>
                          </a14:m>
                          <a:endParaRPr lang="en-US" sz="20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  <m:r>
                                      <a:rPr 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∙−3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−1∙+4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−4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20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314199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8195362"/>
                  </p:ext>
                </p:extLst>
              </p:nvPr>
            </p:nvGraphicFramePr>
            <p:xfrm>
              <a:off x="418531" y="1210986"/>
              <a:ext cx="11354938" cy="24793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87936">
                      <a:extLst>
                        <a:ext uri="{9D8B030D-6E8A-4147-A177-3AD203B41FA5}">
                          <a16:colId xmlns:a16="http://schemas.microsoft.com/office/drawing/2014/main" val="1723368699"/>
                        </a:ext>
                      </a:extLst>
                    </a:gridCol>
                    <a:gridCol w="2570396">
                      <a:extLst>
                        <a:ext uri="{9D8B030D-6E8A-4147-A177-3AD203B41FA5}">
                          <a16:colId xmlns:a16="http://schemas.microsoft.com/office/drawing/2014/main" val="3120014974"/>
                        </a:ext>
                      </a:extLst>
                    </a:gridCol>
                    <a:gridCol w="1963105">
                      <a:extLst>
                        <a:ext uri="{9D8B030D-6E8A-4147-A177-3AD203B41FA5}">
                          <a16:colId xmlns:a16="http://schemas.microsoft.com/office/drawing/2014/main" val="3566356218"/>
                        </a:ext>
                      </a:extLst>
                    </a:gridCol>
                    <a:gridCol w="2174950">
                      <a:extLst>
                        <a:ext uri="{9D8B030D-6E8A-4147-A177-3AD203B41FA5}">
                          <a16:colId xmlns:a16="http://schemas.microsoft.com/office/drawing/2014/main" val="2747118236"/>
                        </a:ext>
                      </a:extLst>
                    </a:gridCol>
                    <a:gridCol w="2358551">
                      <a:extLst>
                        <a:ext uri="{9D8B030D-6E8A-4147-A177-3AD203B41FA5}">
                          <a16:colId xmlns:a16="http://schemas.microsoft.com/office/drawing/2014/main" val="1335393902"/>
                        </a:ext>
                      </a:extLst>
                    </a:gridCol>
                  </a:tblGrid>
                  <a:tr h="467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u="sng" dirty="0" smtClean="0">
                              <a:solidFill>
                                <a:srgbClr val="C00000"/>
                              </a:solidFill>
                            </a:rPr>
                            <a:t>Commutative</a:t>
                          </a:r>
                          <a:endParaRPr lang="en-US" sz="2400" b="1" u="sng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u="sng" dirty="0" smtClean="0">
                              <a:solidFill>
                                <a:srgbClr val="FF0066"/>
                              </a:solidFill>
                            </a:rPr>
                            <a:t>Associative</a:t>
                          </a:r>
                          <a:endParaRPr lang="en-US" sz="2400" b="1" u="sng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400" u="sng" dirty="0" smtClean="0">
                              <a:solidFill>
                                <a:srgbClr val="FF3300"/>
                              </a:solidFill>
                            </a:rPr>
                            <a:t>Distributive</a:t>
                          </a:r>
                          <a:endParaRPr lang="en-US" sz="2400" b="1" u="sng" dirty="0">
                            <a:solidFill>
                              <a:srgbClr val="FF33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5492410"/>
                      </a:ext>
                    </a:extLst>
                  </a:tr>
                  <a:tr h="701040"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</a:rPr>
                            <a:t>*commute → move</a:t>
                          </a:r>
                        </a:p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</a:rPr>
                            <a:t>1 + 3 = 3 + 1</a:t>
                          </a:r>
                        </a:p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C00000"/>
                              </a:solidFill>
                            </a:rPr>
                            <a:t>4 ⋅ 6 = 6 ⋅ 4</a:t>
                          </a:r>
                          <a:endParaRPr lang="en-US" sz="2000" i="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rgbClr val="FF0066"/>
                              </a:solidFill>
                            </a:rPr>
                            <a:t>*associate</a:t>
                          </a:r>
                          <a:r>
                            <a:rPr lang="en-US" sz="2000" baseline="0" dirty="0" smtClean="0">
                              <a:solidFill>
                                <a:srgbClr val="FF0066"/>
                              </a:solidFill>
                            </a:rPr>
                            <a:t> </a:t>
                          </a:r>
                          <a:r>
                            <a:rPr lang="en-US" sz="2000" dirty="0" smtClean="0">
                              <a:solidFill>
                                <a:srgbClr val="FF0066"/>
                              </a:solidFill>
                            </a:rPr>
                            <a:t>→</a:t>
                          </a:r>
                          <a:r>
                            <a:rPr lang="en-US" sz="2000" baseline="0" dirty="0" smtClean="0">
                              <a:solidFill>
                                <a:srgbClr val="FF0066"/>
                              </a:solidFill>
                            </a:rPr>
                            <a:t> “friends”</a:t>
                          </a:r>
                        </a:p>
                        <a:p>
                          <a:pPr algn="ctr"/>
                          <a:r>
                            <a:rPr lang="en-US" sz="2000" baseline="0" dirty="0" smtClean="0">
                              <a:solidFill>
                                <a:srgbClr val="FF0066"/>
                              </a:solidFill>
                            </a:rPr>
                            <a:t>(1 + 2) + 3 = 1 + (2 + 3)</a:t>
                          </a:r>
                        </a:p>
                        <a:p>
                          <a:pPr algn="ctr"/>
                          <a:r>
                            <a:rPr lang="en-US" sz="2000" baseline="0" dirty="0" smtClean="0">
                              <a:solidFill>
                                <a:srgbClr val="FF0066"/>
                              </a:solidFill>
                            </a:rPr>
                            <a:t>(6</a:t>
                          </a:r>
                          <a:r>
                            <a:rPr lang="en-US" sz="2000" dirty="0" smtClean="0">
                              <a:solidFill>
                                <a:srgbClr val="FF0066"/>
                              </a:solidFill>
                            </a:rPr>
                            <a:t> ⋅ 7) ⋅ 8 = 6 ⋅ (7 ⋅ 8)</a:t>
                          </a:r>
                          <a:endParaRPr lang="en-US" sz="2000" dirty="0">
                            <a:solidFill>
                              <a:srgbClr val="FF0066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4859" t="-73043" b="-18782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9426020"/>
                      </a:ext>
                    </a:extLst>
                  </a:tr>
                  <a:tr h="13106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47826" t="-92130" r="-2310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13725" t="-92130" r="-108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81654" t="-92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14199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5531439"/>
                  </p:ext>
                </p:extLst>
              </p:nvPr>
            </p:nvGraphicFramePr>
            <p:xfrm>
              <a:off x="2032000" y="4028232"/>
              <a:ext cx="8128000" cy="2682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31101752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u="sng" dirty="0" smtClean="0">
                              <a:solidFill>
                                <a:srgbClr val="0070C0"/>
                              </a:solidFill>
                            </a:rPr>
                            <a:t>Combining Like Terms</a:t>
                          </a:r>
                          <a:endParaRPr lang="en-US" sz="2400" u="sng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4061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Add</a:t>
                          </a:r>
                          <a:r>
                            <a:rPr lang="en-US" sz="2000" baseline="0" dirty="0" smtClean="0"/>
                            <a:t> or subtract like terms (coefficients only)</a:t>
                          </a:r>
                        </a:p>
                        <a:p>
                          <a:pPr marL="457200" lvl="1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sz="2000" baseline="0" dirty="0" smtClean="0"/>
                            <a:t>*LIKE = same variable vs. no variable, exponents also must match!</a:t>
                          </a:r>
                        </a:p>
                        <a:p>
                          <a:pPr marL="457200" lvl="1" indent="0">
                            <a:buFont typeface="Arial" panose="020B0604020202020204" pitchFamily="34" charset="0"/>
                            <a:buNone/>
                          </a:pPr>
                          <a:endParaRPr lang="en-US" sz="2000" baseline="0" dirty="0" smtClean="0"/>
                        </a:p>
                        <a:p>
                          <a:pPr marL="0" lvl="0" indent="0" algn="ctr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000" i="1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en-US" sz="2000" i="1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aseline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solidFill>
                              <a:srgbClr val="7030A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000" i="1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en-US" sz="2000" i="1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aseline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    +8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aseline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i="1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aseline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aseline="0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aseline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    +8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solidFill>
                              <a:srgbClr val="00B05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aseline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aseline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aseline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aseline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aseline="0" smtClean="0"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</m:oMath>
                            </m:oMathPara>
                          </a14:m>
                          <a:endParaRPr lang="en-US" sz="2000" b="0" baseline="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2445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5531439"/>
                  </p:ext>
                </p:extLst>
              </p:nvPr>
            </p:nvGraphicFramePr>
            <p:xfrm>
              <a:off x="2032000" y="4028232"/>
              <a:ext cx="8128000" cy="2682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28000">
                      <a:extLst>
                        <a:ext uri="{9D8B030D-6E8A-4147-A177-3AD203B41FA5}">
                          <a16:colId xmlns:a16="http://schemas.microsoft.com/office/drawing/2014/main" val="311017522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u="sng" dirty="0" smtClean="0">
                              <a:solidFill>
                                <a:srgbClr val="0070C0"/>
                              </a:solidFill>
                            </a:rPr>
                            <a:t>Combining Like Terms</a:t>
                          </a:r>
                          <a:endParaRPr lang="en-US" sz="2400" u="sng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7406143"/>
                      </a:ext>
                    </a:extLst>
                  </a:tr>
                  <a:tr h="2225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2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4459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3879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Properties,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8379184"/>
                  </p:ext>
                </p:extLst>
              </p:nvPr>
            </p:nvGraphicFramePr>
            <p:xfrm>
              <a:off x="600500" y="719666"/>
              <a:ext cx="10959154" cy="5669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79577">
                      <a:extLst>
                        <a:ext uri="{9D8B030D-6E8A-4147-A177-3AD203B41FA5}">
                          <a16:colId xmlns:a16="http://schemas.microsoft.com/office/drawing/2014/main" val="1355107315"/>
                        </a:ext>
                      </a:extLst>
                    </a:gridCol>
                    <a:gridCol w="5479577">
                      <a:extLst>
                        <a:ext uri="{9D8B030D-6E8A-4147-A177-3AD203B41FA5}">
                          <a16:colId xmlns:a16="http://schemas.microsoft.com/office/drawing/2014/main" val="428400618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</a:rPr>
                            <a:t>Addition Property of Equality</a:t>
                          </a:r>
                        </a:p>
                        <a:p>
                          <a:endParaRPr lang="en-US" dirty="0" smtClean="0"/>
                        </a:p>
                        <a:p>
                          <a:pPr algn="ctr"/>
                          <a:r>
                            <a:rPr lang="en-US" sz="2000" dirty="0" smtClean="0"/>
                            <a:t>Add equally</a:t>
                          </a:r>
                          <a:r>
                            <a:rPr lang="en-US" sz="2000" baseline="0" dirty="0" smtClean="0"/>
                            <a:t> to both sides of the equation.</a:t>
                          </a:r>
                        </a:p>
                        <a:p>
                          <a:endParaRPr lang="en-US" sz="2000" baseline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−4=10</m:t>
                                </m:r>
                              </m:oMath>
                            </m:oMathPara>
                          </a14:m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200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+4   +4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      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=14</m:t>
                                </m:r>
                              </m:oMath>
                            </m:oMathPara>
                          </a14:m>
                          <a:endParaRPr lang="en-US" sz="2000" dirty="0" smtClean="0"/>
                        </a:p>
                        <a:p>
                          <a:endParaRPr lang="en-US" sz="2000" dirty="0" smtClean="0"/>
                        </a:p>
                        <a:p>
                          <a:endParaRPr lang="en-US" sz="2000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3300"/>
                              </a:solidFill>
                            </a:rPr>
                            <a:t>Subtraction Property</a:t>
                          </a:r>
                          <a:r>
                            <a:rPr lang="en-US" sz="2400" baseline="0" dirty="0" smtClean="0">
                              <a:solidFill>
                                <a:srgbClr val="FF3300"/>
                              </a:solidFill>
                            </a:rPr>
                            <a:t> of Equality</a:t>
                          </a:r>
                        </a:p>
                        <a:p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sz="2000" baseline="0" dirty="0" smtClean="0"/>
                            <a:t>Subtract equally to both sides of the equation.</a:t>
                          </a:r>
                        </a:p>
                        <a:p>
                          <a:endParaRPr lang="en-US" sz="2000" baseline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+3=13</m:t>
                                </m:r>
                              </m:oMath>
                            </m:oMathPara>
                          </a14:m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200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−3   −3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rgbClr val="FF3300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29628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B050"/>
                              </a:solidFill>
                            </a:rPr>
                            <a:t>Multiplication Property of Equality</a:t>
                          </a:r>
                        </a:p>
                        <a:p>
                          <a:endParaRPr lang="en-US" dirty="0" smtClean="0"/>
                        </a:p>
                        <a:p>
                          <a:pPr algn="ctr"/>
                          <a:r>
                            <a:rPr lang="en-US" sz="2000" dirty="0" smtClean="0"/>
                            <a:t>Multiply equally to both sides of the equation.</a:t>
                          </a:r>
                        </a:p>
                        <a:p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5∙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a:rPr lang="en-US" sz="20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∙5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rgbClr val="00B050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</a:rPr>
                            <a:t>Division</a:t>
                          </a:r>
                          <a:r>
                            <a:rPr lang="en-US" sz="2400" baseline="0" dirty="0" smtClean="0">
                              <a:solidFill>
                                <a:srgbClr val="0070C0"/>
                              </a:solidFill>
                            </a:rPr>
                            <a:t> Property of Equality</a:t>
                          </a:r>
                        </a:p>
                        <a:p>
                          <a:endParaRPr lang="en-US" baseline="0" dirty="0" smtClean="0"/>
                        </a:p>
                        <a:p>
                          <a:pPr algn="ctr"/>
                          <a:r>
                            <a:rPr lang="en-US" sz="2000" baseline="0" dirty="0" smtClean="0"/>
                            <a:t>Divide equally to both sides of the equation.</a:t>
                          </a:r>
                        </a:p>
                        <a:p>
                          <a:endParaRPr lang="en-US" sz="2000" baseline="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3∙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US" sz="20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÷3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sz="20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÷3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2000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9595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8379184"/>
                  </p:ext>
                </p:extLst>
              </p:nvPr>
            </p:nvGraphicFramePr>
            <p:xfrm>
              <a:off x="600500" y="719666"/>
              <a:ext cx="10959154" cy="5669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79577">
                      <a:extLst>
                        <a:ext uri="{9D8B030D-6E8A-4147-A177-3AD203B41FA5}">
                          <a16:colId xmlns:a16="http://schemas.microsoft.com/office/drawing/2014/main" val="1355107315"/>
                        </a:ext>
                      </a:extLst>
                    </a:gridCol>
                    <a:gridCol w="5479577">
                      <a:extLst>
                        <a:ext uri="{9D8B030D-6E8A-4147-A177-3AD203B41FA5}">
                          <a16:colId xmlns:a16="http://schemas.microsoft.com/office/drawing/2014/main" val="4284006189"/>
                        </a:ext>
                      </a:extLst>
                    </a:gridCol>
                  </a:tblGrid>
                  <a:tr h="3139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50" r="-99889" b="-80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1" t="-1550" b="-804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2962884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6265" r="-99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11" t="-1262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95952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27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Equations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6161" y="1160060"/>
            <a:ext cx="57648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Distribute on each side, if present.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3300"/>
                </a:solidFill>
              </a:rPr>
              <a:t>Combine like terms on each side, if present.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B050"/>
                </a:solidFill>
              </a:rPr>
              <a:t>Move variable terms to one side (if on both sides).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Move constant terms to other side.</a:t>
            </a: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7030A0"/>
                </a:solidFill>
              </a:rPr>
              <a:t>Multiply or divide to get 1x</a:t>
            </a:r>
          </a:p>
          <a:p>
            <a:pPr lvl="1"/>
            <a:r>
              <a:rPr lang="en-US" sz="2000" dirty="0" smtClean="0"/>
              <a:t>*reminder 1x = x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4907" y="3410983"/>
                <a:ext cx="3061607" cy="3278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+3−1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1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1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000" b="1" dirty="0" smtClean="0">
                  <a:solidFill>
                    <a:srgbClr val="FF33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−1=4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  −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000" b="1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−1=3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+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07" y="3410983"/>
                <a:ext cx="3061607" cy="3278077"/>
              </a:xfrm>
              <a:prstGeom prst="rect">
                <a:avLst/>
              </a:prstGeom>
              <a:blipFill>
                <a:blip r:embed="rId2"/>
                <a:stretch>
                  <a:fillRect l="-598" r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32184" y="3410983"/>
            <a:ext cx="35276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Distribute</a:t>
            </a:r>
          </a:p>
          <a:p>
            <a:r>
              <a:rPr lang="en-US" sz="2000" dirty="0" smtClean="0">
                <a:solidFill>
                  <a:srgbClr val="FF3300"/>
                </a:solidFill>
              </a:rPr>
              <a:t>Combine like terms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B050"/>
                </a:solidFill>
              </a:rPr>
              <a:t>Subtraction property of equality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70C0"/>
                </a:solidFill>
              </a:rPr>
              <a:t>Addition property of equality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7030A0"/>
                </a:solidFill>
              </a:rPr>
              <a:t>Division property of equality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42246" y="1264369"/>
            <a:ext cx="257865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Solutions: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66"/>
                </a:solidFill>
              </a:rPr>
              <a:t>One Solution</a:t>
            </a:r>
          </a:p>
          <a:p>
            <a:r>
              <a:rPr lang="en-US" sz="2000" dirty="0" smtClean="0"/>
              <a:t>x = ___ (any number)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66"/>
                </a:solidFill>
              </a:rPr>
              <a:t>No Solution</a:t>
            </a:r>
          </a:p>
          <a:p>
            <a:r>
              <a:rPr lang="en-US" sz="2000" dirty="0" smtClean="0"/>
              <a:t>5 = 10</a:t>
            </a:r>
          </a:p>
          <a:p>
            <a:r>
              <a:rPr lang="en-US" sz="2000" dirty="0"/>
              <a:t>(</a:t>
            </a:r>
            <a:r>
              <a:rPr lang="en-US" sz="2000" dirty="0" smtClean="0"/>
              <a:t>some false statement)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66"/>
                </a:solidFill>
              </a:rPr>
              <a:t>Infinite Solution</a:t>
            </a:r>
          </a:p>
          <a:p>
            <a:r>
              <a:rPr lang="en-US" sz="2000" dirty="0" smtClean="0"/>
              <a:t>x = x or 10 = 10</a:t>
            </a:r>
          </a:p>
          <a:p>
            <a:r>
              <a:rPr lang="en-US" sz="2000" dirty="0" smtClean="0"/>
              <a:t>(some true statement)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520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900752"/>
            <a:ext cx="8707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Look like: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1.  Table</a:t>
            </a:r>
            <a:r>
              <a:rPr lang="en-US" sz="2400" dirty="0" smtClean="0"/>
              <a:t>			</a:t>
            </a:r>
            <a:r>
              <a:rPr lang="en-US" sz="2400" b="1" dirty="0" smtClean="0">
                <a:solidFill>
                  <a:srgbClr val="FF3300"/>
                </a:solidFill>
              </a:rPr>
              <a:t>2.  Rule</a:t>
            </a:r>
            <a:r>
              <a:rPr lang="en-US" sz="2400" dirty="0" smtClean="0"/>
              <a:t>			</a:t>
            </a:r>
            <a:r>
              <a:rPr lang="en-US" sz="2400" b="1" dirty="0" smtClean="0">
                <a:solidFill>
                  <a:srgbClr val="00B050"/>
                </a:solidFill>
              </a:rPr>
              <a:t>3.  Graph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99689"/>
              </p:ext>
            </p:extLst>
          </p:nvPr>
        </p:nvGraphicFramePr>
        <p:xfrm>
          <a:off x="838200" y="2275691"/>
          <a:ext cx="248995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4979">
                  <a:extLst>
                    <a:ext uri="{9D8B030D-6E8A-4147-A177-3AD203B41FA5}">
                      <a16:colId xmlns:a16="http://schemas.microsoft.com/office/drawing/2014/main" val="4195410192"/>
                    </a:ext>
                  </a:extLst>
                </a:gridCol>
                <a:gridCol w="1244979">
                  <a:extLst>
                    <a:ext uri="{9D8B030D-6E8A-4147-A177-3AD203B41FA5}">
                      <a16:colId xmlns:a16="http://schemas.microsoft.com/office/drawing/2014/main" val="1908245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Input (x)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Output (y)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6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2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33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0929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9187" y="2374056"/>
                <a:ext cx="1773626" cy="1384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187" y="2374056"/>
                <a:ext cx="1773626" cy="1384995"/>
              </a:xfrm>
              <a:prstGeom prst="rect">
                <a:avLst/>
              </a:prstGeom>
              <a:blipFill>
                <a:blip r:embed="rId2"/>
                <a:stretch>
                  <a:fillRect l="-4138" t="-439" r="-3103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187" y="2322551"/>
            <a:ext cx="2007701" cy="2031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502" y="4626611"/>
            <a:ext cx="1098644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One input (x) cannot have two outputs (y)</a:t>
            </a:r>
          </a:p>
          <a:p>
            <a:pPr algn="ctr"/>
            <a:r>
              <a:rPr lang="en-US" sz="2400" dirty="0" smtClean="0"/>
              <a:t>&gt;or&lt; inputs must have consistent outputs</a:t>
            </a:r>
          </a:p>
          <a:p>
            <a:endParaRPr lang="en-US" dirty="0"/>
          </a:p>
          <a:p>
            <a:pPr algn="ctr"/>
            <a:r>
              <a:rPr lang="en-US" sz="2000" dirty="0" smtClean="0"/>
              <a:t>{(2,1), (4, 5), (3, 5)} is a function but</a:t>
            </a:r>
          </a:p>
          <a:p>
            <a:pPr algn="ctr"/>
            <a:r>
              <a:rPr lang="en-US" sz="2000" dirty="0" smtClean="0"/>
              <a:t>{(4, 5), (4, 6), (6, 3)} is </a:t>
            </a:r>
            <a:r>
              <a:rPr lang="en-US" sz="2000" b="1" u="sng" dirty="0" smtClean="0"/>
              <a:t>not</a:t>
            </a:r>
            <a:r>
              <a:rPr lang="en-US" sz="2000" dirty="0" smtClean="0"/>
              <a:t> a function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144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Slope/Rate of Change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955343"/>
            <a:ext cx="5937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Slope </a:t>
            </a:r>
            <a:r>
              <a:rPr lang="en-US" sz="2000" b="1" dirty="0" smtClean="0"/>
              <a:t>IS</a:t>
            </a:r>
            <a:r>
              <a:rPr lang="en-US" sz="2000" b="1" dirty="0" smtClean="0">
                <a:solidFill>
                  <a:srgbClr val="C00000"/>
                </a:solidFill>
              </a:rPr>
              <a:t> Rate of Change:  </a:t>
            </a:r>
            <a:r>
              <a:rPr lang="en-US" sz="2000" dirty="0" smtClean="0"/>
              <a:t>the measured “slant” of a line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4150" y="324816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Positive                                         Negative                                            Zero                                           Undefined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**read graphs from left to right!**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6684" y="4094794"/>
                <a:ext cx="1918649" cy="1282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70C0"/>
                    </a:solidFill>
                  </a:rPr>
                  <a:t>Calculated as:</a:t>
                </a:r>
              </a:p>
              <a:p>
                <a:endParaRPr lang="en-US" sz="2000" b="1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𝒄𝒉𝒂𝒏𝒈𝒆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84" y="4094794"/>
                <a:ext cx="1918649" cy="1282402"/>
              </a:xfrm>
              <a:prstGeom prst="rect">
                <a:avLst/>
              </a:prstGeom>
              <a:blipFill>
                <a:blip r:embed="rId2"/>
                <a:stretch>
                  <a:fillRect l="-3175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46" y="1545216"/>
            <a:ext cx="1485676" cy="1513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270" y="1545216"/>
            <a:ext cx="1485676" cy="1513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094" y="1545216"/>
            <a:ext cx="1485676" cy="1513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918" y="1545216"/>
            <a:ext cx="1485676" cy="15131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1132764" y="1801504"/>
            <a:ext cx="1146412" cy="103723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21624" y="1801504"/>
            <a:ext cx="1078173" cy="106713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993726" y="1980330"/>
            <a:ext cx="1072101" cy="12243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836322" y="1801504"/>
            <a:ext cx="4640" cy="1023582"/>
          </a:xfrm>
          <a:prstGeom prst="straightConnector1">
            <a:avLst/>
          </a:prstGeom>
          <a:ln w="38100">
            <a:solidFill>
              <a:srgbClr val="FF33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274410" y="4074214"/>
            <a:ext cx="2570748" cy="2605964"/>
            <a:chOff x="5538720" y="3937075"/>
            <a:chExt cx="2570748" cy="260596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8720" y="3937075"/>
              <a:ext cx="2570748" cy="2605964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V="1">
              <a:off x="7151427" y="4503761"/>
              <a:ext cx="0" cy="559558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165075" y="4503761"/>
              <a:ext cx="283022" cy="0"/>
            </a:xfrm>
            <a:prstGeom prst="straightConnector1">
              <a:avLst/>
            </a:prstGeom>
            <a:ln w="127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550927" y="4084261"/>
              <a:ext cx="1269240" cy="189345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134959" y="5493319"/>
            <a:ext cx="1754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up = positive</a:t>
            </a:r>
          </a:p>
          <a:p>
            <a:pPr algn="r"/>
            <a:r>
              <a:rPr lang="en-US" dirty="0" smtClean="0"/>
              <a:t>down = negative</a:t>
            </a:r>
          </a:p>
          <a:p>
            <a:pPr algn="r"/>
            <a:r>
              <a:rPr lang="en-US" dirty="0" smtClean="0"/>
              <a:t>right = positive</a:t>
            </a:r>
          </a:p>
          <a:p>
            <a:pPr algn="r"/>
            <a:r>
              <a:rPr lang="en-US" dirty="0" smtClean="0"/>
              <a:t>left = negative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01453" y="4679899"/>
                <a:ext cx="1487606" cy="1445652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Slope: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 smtClean="0"/>
                  <a:t>*may need to reduce!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453" y="4679899"/>
                <a:ext cx="1487606" cy="1445652"/>
              </a:xfrm>
              <a:prstGeom prst="rect">
                <a:avLst/>
              </a:prstGeom>
              <a:blipFill>
                <a:blip r:embed="rId5"/>
                <a:stretch>
                  <a:fillRect l="-1200" r="-4800" b="-4527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897874" y="4419566"/>
                <a:ext cx="2274776" cy="1996957"/>
              </a:xfrm>
              <a:prstGeom prst="rect">
                <a:avLst/>
              </a:prstGeom>
              <a:noFill/>
              <a:ln w="28575">
                <a:solidFill>
                  <a:srgbClr val="FF0066"/>
                </a:solidFill>
                <a:prstDash val="lg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Slope Formula:</a:t>
                </a:r>
              </a:p>
              <a:p>
                <a:endParaRPr lang="en-US" dirty="0"/>
              </a:p>
              <a:p>
                <a:pPr algn="ctr"/>
                <a:r>
                  <a:rPr lang="en-US" dirty="0"/>
                  <a:t>Given two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ctr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874" y="4419566"/>
                <a:ext cx="2274776" cy="1996957"/>
              </a:xfrm>
              <a:prstGeom prst="rect">
                <a:avLst/>
              </a:prstGeom>
              <a:blipFill>
                <a:blip r:embed="rId6"/>
                <a:stretch>
                  <a:fillRect t="-1201"/>
                </a:stretch>
              </a:blipFill>
              <a:ln w="28575">
                <a:solidFill>
                  <a:srgbClr val="FF0066"/>
                </a:solidFill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7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084" y="726142"/>
            <a:ext cx="543117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Functions (LINES)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Table</a:t>
            </a:r>
            <a:r>
              <a:rPr lang="en-US" sz="2000" dirty="0" smtClean="0"/>
              <a:t> **also useful for non-linear functions!**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3161" y="2152304"/>
                <a:ext cx="21972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61" y="2152304"/>
                <a:ext cx="2197290" cy="400110"/>
              </a:xfrm>
              <a:prstGeom prst="rect">
                <a:avLst/>
              </a:prstGeom>
              <a:blipFill>
                <a:blip r:embed="rId2"/>
                <a:stretch>
                  <a:fillRect l="-305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267" y="3389588"/>
            <a:ext cx="2634873" cy="263487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85936"/>
              </p:ext>
            </p:extLst>
          </p:nvPr>
        </p:nvGraphicFramePr>
        <p:xfrm>
          <a:off x="2872493" y="3529092"/>
          <a:ext cx="231405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9032">
                  <a:extLst>
                    <a:ext uri="{9D8B030D-6E8A-4147-A177-3AD203B41FA5}">
                      <a16:colId xmlns:a16="http://schemas.microsoft.com/office/drawing/2014/main" val="2611292758"/>
                    </a:ext>
                  </a:extLst>
                </a:gridCol>
                <a:gridCol w="1234772">
                  <a:extLst>
                    <a:ext uri="{9D8B030D-6E8A-4147-A177-3AD203B41FA5}">
                      <a16:colId xmlns:a16="http://schemas.microsoft.com/office/drawing/2014/main" val="1236519582"/>
                    </a:ext>
                  </a:extLst>
                </a:gridCol>
                <a:gridCol w="490250">
                  <a:extLst>
                    <a:ext uri="{9D8B030D-6E8A-4147-A177-3AD203B41FA5}">
                      <a16:colId xmlns:a16="http://schemas.microsoft.com/office/drawing/2014/main" val="972919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</a:t>
                      </a:r>
                      <a:r>
                        <a:rPr lang="en-US" baseline="0" dirty="0" smtClean="0"/>
                        <a:t> – 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87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⋅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-2</a:t>
                      </a:r>
                      <a:r>
                        <a:rPr lang="en-US" baseline="0" dirty="0" smtClean="0"/>
                        <a:t> – 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2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⋅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-1</a:t>
                      </a:r>
                      <a:r>
                        <a:rPr lang="en-US" baseline="0" dirty="0" smtClean="0"/>
                        <a:t> – 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52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⋅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0</a:t>
                      </a:r>
                      <a:r>
                        <a:rPr lang="en-US" baseline="0" dirty="0" smtClean="0"/>
                        <a:t> – 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88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⋅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en-US" baseline="0" dirty="0" smtClean="0"/>
                        <a:t> –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0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⋅ 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en-US" baseline="0" dirty="0" smtClean="0"/>
                        <a:t> – 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7072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457022" y="4383490"/>
            <a:ext cx="337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You choose, </a:t>
            </a:r>
          </a:p>
          <a:p>
            <a:pPr algn="ctr"/>
            <a:r>
              <a:rPr lang="en-US" dirty="0" smtClean="0">
                <a:solidFill>
                  <a:srgbClr val="FF3300"/>
                </a:solidFill>
              </a:rPr>
              <a:t>keep it simple!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525609" y="3890903"/>
            <a:ext cx="271219" cy="1863229"/>
          </a:xfrm>
          <a:prstGeom prst="leftBrac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3589" y="3505821"/>
            <a:ext cx="1378424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 smtClean="0"/>
              <a:t>point (x, y)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</a:rPr>
              <a:t>(-2, -8)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</a:rPr>
              <a:t>(-1, -6)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</a:rPr>
              <a:t>(0, -4)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</a:rPr>
              <a:t>(1, -2)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srgbClr val="0070C0"/>
                </a:solidFill>
              </a:rPr>
              <a:t>(2, 0)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959376" y="3638424"/>
            <a:ext cx="1050877" cy="228316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7534" y="3020256"/>
            <a:ext cx="2563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Plug in your number for x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083431" y="3366373"/>
            <a:ext cx="668741" cy="620064"/>
          </a:xfrm>
          <a:custGeom>
            <a:avLst/>
            <a:gdLst>
              <a:gd name="connsiteX0" fmla="*/ 0 w 668741"/>
              <a:gd name="connsiteY0" fmla="*/ 620064 h 620064"/>
              <a:gd name="connsiteX1" fmla="*/ 518615 w 668741"/>
              <a:gd name="connsiteY1" fmla="*/ 5915 h 620064"/>
              <a:gd name="connsiteX2" fmla="*/ 668741 w 668741"/>
              <a:gd name="connsiteY2" fmla="*/ 292518 h 620064"/>
              <a:gd name="connsiteX3" fmla="*/ 668741 w 668741"/>
              <a:gd name="connsiteY3" fmla="*/ 292518 h 62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741" h="620064">
                <a:moveTo>
                  <a:pt x="0" y="620064"/>
                </a:moveTo>
                <a:cubicBezTo>
                  <a:pt x="203579" y="340285"/>
                  <a:pt x="407158" y="60506"/>
                  <a:pt x="518615" y="5915"/>
                </a:cubicBezTo>
                <a:cubicBezTo>
                  <a:pt x="630072" y="-48676"/>
                  <a:pt x="668741" y="292518"/>
                  <a:pt x="668741" y="292518"/>
                </a:cubicBezTo>
                <a:lnTo>
                  <a:pt x="668741" y="292518"/>
                </a:lnTo>
              </a:path>
            </a:pathLst>
          </a:custGeom>
          <a:noFill/>
          <a:ln w="28575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04712" y="5370673"/>
            <a:ext cx="477314" cy="44019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98289" y="5390155"/>
            <a:ext cx="477314" cy="43419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36946" y="6024461"/>
            <a:ext cx="3585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36774" y="5773108"/>
            <a:ext cx="0" cy="251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36946" y="5831466"/>
            <a:ext cx="0" cy="185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837471" y="6017342"/>
            <a:ext cx="5898" cy="7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37471" y="5824347"/>
            <a:ext cx="0" cy="200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70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Graphing, part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2084" y="726142"/>
                <a:ext cx="4503335" cy="5662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Linear Functions (LINES)</a:t>
                </a:r>
              </a:p>
              <a:p>
                <a:endParaRPr lang="en-US" dirty="0"/>
              </a:p>
              <a:p>
                <a:endParaRPr lang="en-US" sz="2000" dirty="0" smtClean="0"/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en-US" sz="2000" b="1" dirty="0" smtClean="0">
                    <a:solidFill>
                      <a:srgbClr val="FF3300"/>
                    </a:solidFill>
                  </a:rPr>
                  <a:t>Slope-Intercept</a:t>
                </a:r>
                <a:r>
                  <a:rPr lang="en-US" sz="2000" dirty="0" smtClean="0"/>
                  <a:t>   *TI-84 will help!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𝒎𝒙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000" b="1" dirty="0" smtClean="0"/>
              </a:p>
              <a:p>
                <a:pPr lvl="1"/>
                <a:r>
                  <a:rPr lang="en-US" sz="2000" dirty="0" smtClean="0">
                    <a:solidFill>
                      <a:srgbClr val="FF3300"/>
                    </a:solidFill>
                  </a:rPr>
                  <a:t>m:  </a:t>
                </a:r>
                <a:r>
                  <a:rPr lang="en-US" sz="2000" dirty="0" smtClean="0"/>
                  <a:t>slope</a:t>
                </a:r>
              </a:p>
              <a:p>
                <a:pPr lvl="1"/>
                <a:r>
                  <a:rPr lang="en-US" sz="2000" dirty="0" smtClean="0">
                    <a:solidFill>
                      <a:srgbClr val="FF3300"/>
                    </a:solidFill>
                  </a:rPr>
                  <a:t>b:  </a:t>
                </a:r>
                <a:r>
                  <a:rPr lang="en-US" sz="2000" dirty="0" smtClean="0"/>
                  <a:t>y-intercept</a:t>
                </a:r>
              </a:p>
              <a:p>
                <a:r>
                  <a:rPr lang="en-US" sz="2000" dirty="0" smtClean="0"/>
                  <a:t>		          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600" dirty="0"/>
              </a:p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000" dirty="0" smtClean="0">
                    <a:solidFill>
                      <a:srgbClr val="00B05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000" dirty="0"/>
              </a:p>
              <a:p>
                <a:pPr marL="342900" indent="-342900">
                  <a:buAutoNum type="alphaLcPeriod"/>
                </a:pPr>
                <a:r>
                  <a:rPr lang="en-US" sz="2000" dirty="0" smtClean="0"/>
                  <a:t>Start with b, -3.  Find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y = -3 </a:t>
                </a:r>
                <a:r>
                  <a:rPr lang="en-US" sz="2000" dirty="0" smtClean="0"/>
                  <a:t>on y-axis and plot</a:t>
                </a:r>
              </a:p>
              <a:p>
                <a:pPr marL="342900" indent="-342900">
                  <a:buAutoNum type="alphaLcPeriod"/>
                </a:pPr>
                <a:r>
                  <a:rPr lang="en-US" sz="2000" dirty="0" smtClean="0"/>
                  <a:t>Make slope, 5, look like fraction: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342900" indent="-342900">
                  <a:buAutoNum type="alphaLcPeriod"/>
                </a:pPr>
                <a:endParaRPr lang="en-US" sz="2000" dirty="0" smtClean="0"/>
              </a:p>
              <a:p>
                <a:pPr marL="342900" indent="-342900">
                  <a:buFont typeface="+mj-lt"/>
                  <a:buAutoNum type="alphaLcPeriod"/>
                </a:pPr>
                <a:r>
                  <a:rPr lang="en-US" sz="2000" dirty="0" smtClean="0">
                    <a:solidFill>
                      <a:srgbClr val="7030A0"/>
                    </a:solidFill>
                  </a:rPr>
                  <a:t>From first point, go up 5 and right 1,</a:t>
                </a:r>
                <a:r>
                  <a:rPr lang="en-US" sz="2000" dirty="0" smtClean="0"/>
                  <a:t> plot second point and connect with line.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84" y="726142"/>
                <a:ext cx="4503335" cy="5662961"/>
              </a:xfrm>
              <a:prstGeom prst="rect">
                <a:avLst/>
              </a:prstGeom>
              <a:blipFill>
                <a:blip r:embed="rId2"/>
                <a:stretch>
                  <a:fillRect l="-2030" t="-861" b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846" y="1681748"/>
            <a:ext cx="3422961" cy="34480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8494" y="4445037"/>
            <a:ext cx="163743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70C0"/>
                </a:solidFill>
              </a:rPr>
              <a:t>positive, up 5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positive, right 1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88488" y="2088146"/>
                <a:ext cx="1427442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𝑟𝑖𝑠𝑒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𝑟𝑢𝑛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"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88" y="2088146"/>
                <a:ext cx="1427442" cy="52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5160168" y="2055735"/>
            <a:ext cx="0" cy="2954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45419" y="2593055"/>
            <a:ext cx="307418" cy="247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021170" y="2203435"/>
            <a:ext cx="506288" cy="260323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589362" y="2879678"/>
            <a:ext cx="204716" cy="8052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73773" y="2852383"/>
            <a:ext cx="516339" cy="8052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Graphing, part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2084" y="726142"/>
                <a:ext cx="4503335" cy="6199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Linear Functions (LINES)</a:t>
                </a:r>
              </a:p>
              <a:p>
                <a:endParaRPr lang="en-US" dirty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sz="2000" b="1" dirty="0" smtClean="0">
                    <a:solidFill>
                      <a:srgbClr val="00B050"/>
                    </a:solidFill>
                  </a:rPr>
                  <a:t>Intercepts</a:t>
                </a:r>
              </a:p>
              <a:p>
                <a:endParaRPr lang="en-US" sz="2000" b="0" dirty="0" smtClean="0"/>
              </a:p>
              <a:p>
                <a:pPr lvl="1"/>
                <a:r>
                  <a:rPr lang="en-US" sz="2000" dirty="0" smtClean="0"/>
                  <a:t>x-intercept (on x-axis), y = 0</a:t>
                </a:r>
              </a:p>
              <a:p>
                <a:pPr lvl="1"/>
                <a:r>
                  <a:rPr lang="en-US" sz="2000" dirty="0" smtClean="0"/>
                  <a:t>y-intercept (on y-axis), x = 0</a:t>
                </a:r>
              </a:p>
              <a:p>
                <a:endParaRPr lang="en-US" sz="2000" dirty="0"/>
              </a:p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sz="2000" dirty="0" smtClean="0">
                  <a:solidFill>
                    <a:srgbClr val="00B050"/>
                  </a:solidFill>
                </a:endParaRPr>
              </a:p>
              <a:p>
                <a:endParaRPr lang="en-US" sz="2000" dirty="0" smtClean="0"/>
              </a:p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x-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int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:  y 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−3∙0=12</m:t>
                      </m:r>
                    </m:oMath>
                  </m:oMathPara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y-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int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:  x </a:t>
                </a:r>
                <a:r>
                  <a:rPr lang="en-US" sz="2000" dirty="0">
                    <a:solidFill>
                      <a:srgbClr val="0070C0"/>
                    </a:solidFill>
                  </a:rPr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84" y="726142"/>
                <a:ext cx="4503335" cy="6199902"/>
              </a:xfrm>
              <a:prstGeom prst="rect">
                <a:avLst/>
              </a:prstGeom>
              <a:blipFill>
                <a:blip r:embed="rId2"/>
                <a:stretch>
                  <a:fillRect l="-2030" t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466" y="1852276"/>
            <a:ext cx="3524456" cy="35048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462684" y="3318387"/>
            <a:ext cx="2551472" cy="174031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97828" y="3604682"/>
                <a:ext cx="159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28" y="3604682"/>
                <a:ext cx="1591846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97828" y="5080697"/>
                <a:ext cx="15918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28" y="5080697"/>
                <a:ext cx="1591846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00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and Indirect Variation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4149" y="1241946"/>
                <a:ext cx="10959152" cy="5470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Direct Variation/directly proportional:</a:t>
                </a:r>
                <a:r>
                  <a:rPr lang="en-US" sz="2400" dirty="0" smtClean="0"/>
                  <a:t>  x increases and y increases OR 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		   x decreases and y decreases</a:t>
                </a:r>
              </a:p>
              <a:p>
                <a:endParaRPr lang="en-US" sz="1200" dirty="0"/>
              </a:p>
              <a:p>
                <a:pPr algn="ctr"/>
                <a:r>
                  <a:rPr lang="en-US" sz="2400" dirty="0">
                    <a:solidFill>
                      <a:srgbClr val="FF3300"/>
                    </a:solidFill>
                    <a:sym typeface="Wingdings" panose="05000000000000000000" pitchFamily="2" charset="2"/>
                  </a:rPr>
                  <a:t> </a:t>
                </a:r>
                <a:r>
                  <a:rPr lang="en-US" sz="2400" dirty="0" smtClean="0">
                    <a:solidFill>
                      <a:srgbClr val="FF3300"/>
                    </a:solidFill>
                  </a:rPr>
                  <a:t>one variable is a multiple of the other</a:t>
                </a:r>
                <a:r>
                  <a:rPr lang="en-US" sz="2400" dirty="0">
                    <a:solidFill>
                      <a:srgbClr val="FF3300"/>
                    </a:solidFill>
                    <a:sym typeface="Wingdings" panose="05000000000000000000" pitchFamily="2" charset="2"/>
                  </a:rPr>
                  <a:t> </a:t>
                </a:r>
                <a:endParaRPr lang="en-US" sz="2400" dirty="0" smtClean="0">
                  <a:solidFill>
                    <a:srgbClr val="FF3300"/>
                  </a:solidFill>
                </a:endParaRP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b="0" i="0" smtClean="0"/>
                        <m:t>where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smtClean="0"/>
                        <m:t>k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smtClean="0"/>
                        <m:t>is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smtClean="0"/>
                        <m:t>a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smtClean="0"/>
                        <m:t>constant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smtClean="0"/>
                        <m:t>number</m:t>
                      </m:r>
                    </m:oMath>
                  </m:oMathPara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[example]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algn="ctr"/>
                <a:endParaRPr lang="en-US" sz="1100" dirty="0"/>
              </a:p>
              <a:p>
                <a:pPr algn="ctr"/>
                <a:endParaRPr lang="en-US" sz="1200" dirty="0" smtClean="0"/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Inverse Variation/inversely proportional:  </a:t>
                </a:r>
                <a:r>
                  <a:rPr lang="en-US" sz="2400" dirty="0" smtClean="0"/>
                  <a:t>x increases and y decreases OR 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				        x decreases and y increases</a:t>
                </a:r>
              </a:p>
              <a:p>
                <a:endParaRPr lang="en-US" sz="1200" dirty="0"/>
              </a:p>
              <a:p>
                <a:pPr algn="ctr"/>
                <a:r>
                  <a:rPr lang="en-US" sz="2400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</a:t>
                </a:r>
                <a:r>
                  <a:rPr lang="en-US" sz="24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t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wo variables multiply to a constant</a:t>
                </a:r>
                <a:r>
                  <a:rPr lang="en-US" sz="2400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</a:t>
                </a: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endParaRPr lang="en-US" sz="1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i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[example]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9" y="1241946"/>
                <a:ext cx="10959152" cy="5470793"/>
              </a:xfrm>
              <a:prstGeom prst="rect">
                <a:avLst/>
              </a:prstGeom>
              <a:blipFill>
                <a:blip r:embed="rId2"/>
                <a:stretch>
                  <a:fillRect l="-890" t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118" y="948365"/>
            <a:ext cx="2436433" cy="2436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118" y="4157863"/>
            <a:ext cx="2436433" cy="243643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9758149" y="1241946"/>
            <a:ext cx="1815152" cy="173326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771797" y="4531057"/>
            <a:ext cx="1582003" cy="163773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03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9128" y="910387"/>
                <a:ext cx="11013743" cy="2039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How many times a number is multiplied by ITSELF!</a:t>
                </a:r>
              </a:p>
              <a:p>
                <a:endParaRPr lang="en-US" sz="105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∙5∙5∙5∙5∙5</m:t>
                      </m:r>
                    </m:oMath>
                  </m:oMathPara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000" dirty="0" smtClean="0"/>
                  <a:t>           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Six times!</a:t>
                </a:r>
              </a:p>
              <a:p>
                <a:endParaRPr lang="en-US" sz="14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sz="20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∙−3∙−3∙−3</m:t>
                    </m:r>
                  </m:oMath>
                </a14:m>
                <a:r>
                  <a:rPr lang="en-US" sz="2000" dirty="0" smtClean="0">
                    <a:solidFill>
                      <a:srgbClr val="FF3300"/>
                    </a:solidFill>
                  </a:rPr>
                  <a:t>          </a:t>
                </a:r>
                <a:r>
                  <a:rPr lang="en-US" sz="2000" dirty="0" smtClean="0"/>
                  <a:t>BUT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=−  3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∙3∙3∙3</m:t>
                    </m:r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28" y="910387"/>
                <a:ext cx="11013743" cy="2039020"/>
              </a:xfrm>
              <a:prstGeom prst="rect">
                <a:avLst/>
              </a:prstGeom>
              <a:blipFill>
                <a:blip r:embed="rId2"/>
                <a:stretch>
                  <a:fillRect l="-609" t="-1493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742387"/>
                  </p:ext>
                </p:extLst>
              </p:nvPr>
            </p:nvGraphicFramePr>
            <p:xfrm>
              <a:off x="2031999" y="2971671"/>
              <a:ext cx="8128000" cy="37819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35178434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99936281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Rules of Exponents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3497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16,000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568841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471962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792673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864523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p>
                                            <m:r>
                                              <a:rPr lang="en-US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038517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8005488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7281566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742387"/>
                  </p:ext>
                </p:extLst>
              </p:nvPr>
            </p:nvGraphicFramePr>
            <p:xfrm>
              <a:off x="2031999" y="2971671"/>
              <a:ext cx="8128000" cy="378193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351784344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999362816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0070C0"/>
                              </a:solidFill>
                            </a:rPr>
                            <a:t>Rules of Exponents</a:t>
                          </a:r>
                          <a:endParaRPr lang="en-US" sz="20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34976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0" t="-114754" r="-100300" b="-8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150" t="-114754" r="-300" b="-8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8841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0" t="-214754" r="-100300" b="-7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150" t="-214754" r="-300" b="-7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19628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0" t="-314754" r="-100300" b="-6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150" t="-314754" r="-300" b="-6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2673547"/>
                      </a:ext>
                    </a:extLst>
                  </a:tr>
                  <a:tr h="6887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0" t="-223894" r="-100300" b="-2318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150" t="-223894" r="-300" b="-2318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4523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0" t="-600000" r="-100300" b="-3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150" t="-600000" r="-300" b="-3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851763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0" t="-431313" r="-100300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150" t="-431313" r="-300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0548829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0" t="-526000" r="-100300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00150" t="-526000" r="-300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1566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ight Brace 4"/>
          <p:cNvSpPr/>
          <p:nvPr/>
        </p:nvSpPr>
        <p:spPr>
          <a:xfrm rot="5400000">
            <a:off x="6261286" y="1032745"/>
            <a:ext cx="215334" cy="1578971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0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83949"/>
              </p:ext>
            </p:extLst>
          </p:nvPr>
        </p:nvGraphicFramePr>
        <p:xfrm>
          <a:off x="2172269" y="924373"/>
          <a:ext cx="7847461" cy="54374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63873">
                  <a:extLst>
                    <a:ext uri="{9D8B030D-6E8A-4147-A177-3AD203B41FA5}">
                      <a16:colId xmlns:a16="http://schemas.microsoft.com/office/drawing/2014/main" val="1781419983"/>
                    </a:ext>
                  </a:extLst>
                </a:gridCol>
                <a:gridCol w="759858">
                  <a:extLst>
                    <a:ext uri="{9D8B030D-6E8A-4147-A177-3AD203B41FA5}">
                      <a16:colId xmlns:a16="http://schemas.microsoft.com/office/drawing/2014/main" val="147736868"/>
                    </a:ext>
                  </a:extLst>
                </a:gridCol>
                <a:gridCol w="3140447">
                  <a:extLst>
                    <a:ext uri="{9D8B030D-6E8A-4147-A177-3AD203B41FA5}">
                      <a16:colId xmlns:a16="http://schemas.microsoft.com/office/drawing/2014/main" val="1019310748"/>
                    </a:ext>
                  </a:extLst>
                </a:gridCol>
                <a:gridCol w="783283">
                  <a:extLst>
                    <a:ext uri="{9D8B030D-6E8A-4147-A177-3AD203B41FA5}">
                      <a16:colId xmlns:a16="http://schemas.microsoft.com/office/drawing/2014/main" val="2909924360"/>
                    </a:ext>
                  </a:extLst>
                </a:gridCol>
              </a:tblGrid>
              <a:tr h="363828"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131572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Formulas not on formula sheet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Polynomials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218062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is Algebra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Systems</a:t>
                      </a:r>
                      <a:r>
                        <a:rPr lang="en-US" sz="1600" baseline="0" dirty="0" smtClean="0"/>
                        <a:t> of Equations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57801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Math Operator Vocabulary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FOIL (double distribution)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29590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Numbers, Numbers, Numbers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Factoring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659969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Absolute Value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Inequalities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093136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Proportions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Radicals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165726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Percent and Interest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Quadratics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517333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Properties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Parent Functions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451158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Solving Equations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Logic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143629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Sequences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73770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Slope/Rate</a:t>
                      </a:r>
                      <a:r>
                        <a:rPr lang="en-US" sz="1600" baseline="0" dirty="0" smtClean="0"/>
                        <a:t> of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Complex Fractions and Polynomials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85733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Radical</a:t>
                      </a:r>
                      <a:r>
                        <a:rPr lang="en-US" sz="1600" baseline="0" dirty="0" smtClean="0"/>
                        <a:t> Equations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877454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 and Indirect Variation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03600"/>
                  </a:ext>
                </a:extLst>
              </a:tr>
              <a:tr h="362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Exponents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90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5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8003" y="877110"/>
            <a:ext cx="80084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Add and Subtract:  </a:t>
            </a:r>
            <a:r>
              <a:rPr lang="en-US" sz="2400" dirty="0" smtClean="0"/>
              <a:t>combine like terms</a:t>
            </a:r>
          </a:p>
          <a:p>
            <a:pPr lvl="1"/>
            <a:r>
              <a:rPr lang="en-US" sz="2400" dirty="0" smtClean="0"/>
              <a:t>*watch out for subtract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sz="2400" dirty="0" smtClean="0"/>
              <a:t> distribute – to all terms inside ( )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Multiply and Divide:  </a:t>
            </a:r>
            <a:r>
              <a:rPr lang="en-US" sz="2400" dirty="0" smtClean="0"/>
              <a:t>use rules of exponents on like bases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38297" y="1938939"/>
                <a:ext cx="3778407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  −6+1</m:t>
                      </m:r>
                    </m:oMath>
                  </m:oMathPara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97" y="1938939"/>
                <a:ext cx="3778407" cy="18466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86997" y="1938939"/>
                <a:ext cx="4665251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               −7</m:t>
                    </m:r>
                  </m:oMath>
                </a14:m>
                <a:endParaRPr lang="en-US" sz="2000" b="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997" y="1938939"/>
                <a:ext cx="4665251" cy="1846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11688" y="4904955"/>
                <a:ext cx="38050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=6∙2∙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20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688" y="4904955"/>
                <a:ext cx="3805016" cy="615553"/>
              </a:xfrm>
              <a:prstGeom prst="rect">
                <a:avLst/>
              </a:prstGeom>
              <a:blipFill>
                <a:blip r:embed="rId4"/>
                <a:stretch>
                  <a:fillRect l="-641" t="-1980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86997" y="4843497"/>
                <a:ext cx="4551439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=4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2−6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997" y="4843497"/>
                <a:ext cx="4551439" cy="6176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045122" y="5875559"/>
                <a:ext cx="2101756" cy="689212"/>
              </a:xfrm>
              <a:prstGeom prst="rect">
                <a:avLst/>
              </a:prstGeom>
              <a:noFill/>
              <a:ln w="381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122" y="5875559"/>
                <a:ext cx="2101756" cy="689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55035" y="2754546"/>
                <a:ext cx="656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035" y="2754546"/>
                <a:ext cx="656525" cy="215444"/>
              </a:xfrm>
              <a:prstGeom prst="rect">
                <a:avLst/>
              </a:prstGeom>
              <a:blipFill>
                <a:blip r:embed="rId7"/>
                <a:stretch>
                  <a:fillRect l="-5556" r="-3704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831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of Equations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0501" y="928048"/>
            <a:ext cx="10986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*system = more than one</a:t>
            </a:r>
          </a:p>
          <a:p>
            <a:endParaRPr lang="en-US" sz="2000" dirty="0"/>
          </a:p>
          <a:p>
            <a:r>
              <a:rPr lang="en-US" sz="2000" dirty="0" smtClean="0"/>
              <a:t>*a solution of a system of equations is </a:t>
            </a:r>
            <a:r>
              <a:rPr lang="en-US" sz="2000" b="1" u="sng" dirty="0" smtClean="0"/>
              <a:t>a point</a:t>
            </a:r>
          </a:p>
          <a:p>
            <a:endParaRPr lang="en-US" sz="2000" u="sng" dirty="0"/>
          </a:p>
          <a:p>
            <a:r>
              <a:rPr lang="en-US" sz="2000" b="1" dirty="0" smtClean="0"/>
              <a:t>How to Solve Systems of Equations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Graph</a:t>
            </a:r>
            <a:r>
              <a:rPr lang="en-US" sz="2000" dirty="0" smtClean="0"/>
              <a:t> (not best option because answer could be fraction, but TI-84 helps)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FF3300"/>
                </a:solidFill>
              </a:rPr>
              <a:t>Substitution:</a:t>
            </a:r>
            <a:r>
              <a:rPr lang="en-US" sz="2000" dirty="0" smtClean="0"/>
              <a:t>  get x or y= and plug into other equation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00B050"/>
                </a:solidFill>
              </a:rPr>
              <a:t>Addition/Elimination method:  </a:t>
            </a:r>
            <a:r>
              <a:rPr lang="en-US" sz="2000" dirty="0" smtClean="0"/>
              <a:t>use distributive property and add equations to cancel a variable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725" y="928048"/>
            <a:ext cx="1330657" cy="1330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8599" y="1408710"/>
            <a:ext cx="42150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answer is here!  (-1, 1), x = -1, y = 1</a:t>
            </a:r>
          </a:p>
          <a:p>
            <a:r>
              <a:rPr lang="en-US" sz="1600" dirty="0" smtClean="0"/>
              <a:t>*if no solution, parallel lines; if infinite solutions,</a:t>
            </a:r>
          </a:p>
          <a:p>
            <a:r>
              <a:rPr lang="en-US" sz="1600" dirty="0" smtClean="0"/>
              <a:t>the lines will be the same (on top of another)</a:t>
            </a:r>
            <a:endParaRPr lang="en-US" sz="1600" dirty="0"/>
          </a:p>
        </p:txBody>
      </p:sp>
      <p:sp>
        <p:nvSpPr>
          <p:cNvPr id="7" name="Freeform 6"/>
          <p:cNvSpPr/>
          <p:nvPr/>
        </p:nvSpPr>
        <p:spPr>
          <a:xfrm>
            <a:off x="6769290" y="1385726"/>
            <a:ext cx="805217" cy="238358"/>
          </a:xfrm>
          <a:custGeom>
            <a:avLst/>
            <a:gdLst>
              <a:gd name="connsiteX0" fmla="*/ 805217 w 805217"/>
              <a:gd name="connsiteY0" fmla="*/ 238358 h 238358"/>
              <a:gd name="connsiteX1" fmla="*/ 341194 w 805217"/>
              <a:gd name="connsiteY1" fmla="*/ 6346 h 238358"/>
              <a:gd name="connsiteX2" fmla="*/ 0 w 805217"/>
              <a:gd name="connsiteY2" fmla="*/ 88232 h 23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217" h="238358">
                <a:moveTo>
                  <a:pt x="805217" y="238358"/>
                </a:moveTo>
                <a:cubicBezTo>
                  <a:pt x="640307" y="134862"/>
                  <a:pt x="475397" y="31367"/>
                  <a:pt x="341194" y="6346"/>
                </a:cubicBezTo>
                <a:cubicBezTo>
                  <a:pt x="206991" y="-18675"/>
                  <a:pt x="103495" y="34778"/>
                  <a:pt x="0" y="88232"/>
                </a:cubicBezTo>
              </a:path>
            </a:pathLst>
          </a:custGeom>
          <a:ln w="28575"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3546987"/>
                <a:ext cx="23812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𝑆𝑜𝑙𝑣𝑒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=−17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46987"/>
                <a:ext cx="2381229" cy="553998"/>
              </a:xfrm>
              <a:prstGeom prst="rect">
                <a:avLst/>
              </a:prstGeom>
              <a:blipFill>
                <a:blip r:embed="rId3"/>
                <a:stretch>
                  <a:fillRect l="-1282" t="-1099" r="-1282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02579" y="3720412"/>
                <a:ext cx="1611082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579" y="3720412"/>
                <a:ext cx="1611082" cy="923330"/>
              </a:xfrm>
              <a:prstGeom prst="rect">
                <a:avLst/>
              </a:prstGeom>
              <a:blipFill>
                <a:blip r:embed="rId4"/>
                <a:stretch>
                  <a:fillRect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350393" y="4318788"/>
            <a:ext cx="929148" cy="344611"/>
          </a:xfrm>
          <a:prstGeom prst="rect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407173" y="3275326"/>
            <a:ext cx="3363706" cy="1224117"/>
          </a:xfrm>
          <a:custGeom>
            <a:avLst/>
            <a:gdLst>
              <a:gd name="connsiteX0" fmla="*/ 2979242 w 3363706"/>
              <a:gd name="connsiteY0" fmla="*/ 1058606 h 1058606"/>
              <a:gd name="connsiteX1" fmla="*/ 3244713 w 3363706"/>
              <a:gd name="connsiteY1" fmla="*/ 881626 h 1058606"/>
              <a:gd name="connsiteX2" fmla="*/ 3362700 w 3363706"/>
              <a:gd name="connsiteY2" fmla="*/ 439174 h 1058606"/>
              <a:gd name="connsiteX3" fmla="*/ 3185720 w 3363706"/>
              <a:gd name="connsiteY3" fmla="*/ 173703 h 1058606"/>
              <a:gd name="connsiteX4" fmla="*/ 2359810 w 3363706"/>
              <a:gd name="connsiteY4" fmla="*/ 11471 h 1058606"/>
              <a:gd name="connsiteX5" fmla="*/ 1297926 w 3363706"/>
              <a:gd name="connsiteY5" fmla="*/ 26219 h 1058606"/>
              <a:gd name="connsiteX6" fmla="*/ 206546 w 3363706"/>
              <a:gd name="connsiteY6" fmla="*/ 129458 h 1058606"/>
              <a:gd name="connsiteX7" fmla="*/ 68 w 3363706"/>
              <a:gd name="connsiteY7" fmla="*/ 291690 h 1058606"/>
              <a:gd name="connsiteX8" fmla="*/ 68 w 3363706"/>
              <a:gd name="connsiteY8" fmla="*/ 291690 h 105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3706" h="1058606">
                <a:moveTo>
                  <a:pt x="2979242" y="1058606"/>
                </a:moveTo>
                <a:cubicBezTo>
                  <a:pt x="3080022" y="1021735"/>
                  <a:pt x="3180803" y="984865"/>
                  <a:pt x="3244713" y="881626"/>
                </a:cubicBezTo>
                <a:cubicBezTo>
                  <a:pt x="3308623" y="778387"/>
                  <a:pt x="3372532" y="557161"/>
                  <a:pt x="3362700" y="439174"/>
                </a:cubicBezTo>
                <a:cubicBezTo>
                  <a:pt x="3352868" y="321187"/>
                  <a:pt x="3352868" y="244987"/>
                  <a:pt x="3185720" y="173703"/>
                </a:cubicBezTo>
                <a:cubicBezTo>
                  <a:pt x="3018572" y="102419"/>
                  <a:pt x="2674442" y="36052"/>
                  <a:pt x="2359810" y="11471"/>
                </a:cubicBezTo>
                <a:cubicBezTo>
                  <a:pt x="2045178" y="-13110"/>
                  <a:pt x="1656803" y="6555"/>
                  <a:pt x="1297926" y="26219"/>
                </a:cubicBezTo>
                <a:cubicBezTo>
                  <a:pt x="939049" y="45883"/>
                  <a:pt x="422856" y="85213"/>
                  <a:pt x="206546" y="129458"/>
                </a:cubicBezTo>
                <a:cubicBezTo>
                  <a:pt x="-9764" y="173703"/>
                  <a:pt x="68" y="291690"/>
                  <a:pt x="68" y="291690"/>
                </a:cubicBezTo>
                <a:lnTo>
                  <a:pt x="68" y="291690"/>
                </a:lnTo>
              </a:path>
            </a:pathLst>
          </a:custGeom>
          <a:noFill/>
          <a:ln>
            <a:solidFill>
              <a:srgbClr val="0070C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28038" y="2992989"/>
                <a:ext cx="2420727" cy="2182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=−17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−5=−17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−5=−17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      +5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038" y="2992989"/>
                <a:ext cx="2420727" cy="2182392"/>
              </a:xfrm>
              <a:prstGeom prst="rect">
                <a:avLst/>
              </a:prstGeom>
              <a:blipFill>
                <a:blip r:embed="rId5"/>
                <a:stretch>
                  <a:fillRect l="-252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945594" y="3282348"/>
                <a:ext cx="1408206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           −4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594" y="3282348"/>
                <a:ext cx="1408206" cy="1107996"/>
              </a:xfrm>
              <a:prstGeom prst="rect">
                <a:avLst/>
              </a:prstGeom>
              <a:blipFill>
                <a:blip r:embed="rId6"/>
                <a:stretch>
                  <a:fillRect r="-862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635050" y="3720412"/>
            <a:ext cx="75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1188" y="4005929"/>
            <a:ext cx="75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8067" y="2992989"/>
            <a:ext cx="75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2321" y="3162076"/>
            <a:ext cx="75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4.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8804787" y="3524865"/>
            <a:ext cx="1253613" cy="1253612"/>
          </a:xfrm>
          <a:custGeom>
            <a:avLst/>
            <a:gdLst>
              <a:gd name="connsiteX0" fmla="*/ 0 w 1253613"/>
              <a:gd name="connsiteY0" fmla="*/ 1253612 h 1253612"/>
              <a:gd name="connsiteX1" fmla="*/ 619432 w 1253613"/>
              <a:gd name="connsiteY1" fmla="*/ 1017638 h 1253612"/>
              <a:gd name="connsiteX2" fmla="*/ 766916 w 1253613"/>
              <a:gd name="connsiteY2" fmla="*/ 486696 h 1253612"/>
              <a:gd name="connsiteX3" fmla="*/ 884903 w 1253613"/>
              <a:gd name="connsiteY3" fmla="*/ 117987 h 1253612"/>
              <a:gd name="connsiteX4" fmla="*/ 1253613 w 1253613"/>
              <a:gd name="connsiteY4" fmla="*/ 0 h 125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613" h="1253612">
                <a:moveTo>
                  <a:pt x="0" y="1253612"/>
                </a:moveTo>
                <a:cubicBezTo>
                  <a:pt x="245806" y="1199534"/>
                  <a:pt x="491613" y="1145457"/>
                  <a:pt x="619432" y="1017638"/>
                </a:cubicBezTo>
                <a:cubicBezTo>
                  <a:pt x="747251" y="889819"/>
                  <a:pt x="722671" y="636638"/>
                  <a:pt x="766916" y="486696"/>
                </a:cubicBezTo>
                <a:cubicBezTo>
                  <a:pt x="811161" y="336754"/>
                  <a:pt x="803787" y="199103"/>
                  <a:pt x="884903" y="117987"/>
                </a:cubicBezTo>
                <a:cubicBezTo>
                  <a:pt x="966019" y="36871"/>
                  <a:pt x="1109816" y="18435"/>
                  <a:pt x="1253613" y="0"/>
                </a:cubicBezTo>
              </a:path>
            </a:pathLst>
          </a:custGeom>
          <a:noFill/>
          <a:ln>
            <a:solidFill>
              <a:srgbClr val="0070C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85493" y="4623968"/>
            <a:ext cx="905816" cy="30901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209790" y="4100985"/>
            <a:ext cx="905816" cy="3901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8200" y="5597944"/>
                <a:ext cx="238122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𝑆𝑜𝑙𝑣𝑒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=−17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97944"/>
                <a:ext cx="2381229" cy="553998"/>
              </a:xfrm>
              <a:prstGeom prst="rect">
                <a:avLst/>
              </a:prstGeom>
              <a:blipFill>
                <a:blip r:embed="rId7"/>
                <a:stretch>
                  <a:fillRect l="-1282" t="-1099" r="-1282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46351" y="5771308"/>
                <a:ext cx="20547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=−1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51" y="5771308"/>
                <a:ext cx="2054793" cy="646331"/>
              </a:xfrm>
              <a:prstGeom prst="rect">
                <a:avLst/>
              </a:prstGeom>
              <a:blipFill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28067" y="5329253"/>
                <a:ext cx="2381229" cy="1420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b="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=−17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+  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bar>
                  </m:oMath>
                </a14:m>
                <a:endParaRPr lang="en-US" dirty="0" smtClean="0"/>
              </a:p>
              <a:p>
                <a:r>
                  <a:rPr lang="en-US" b="0" dirty="0" smtClean="0"/>
                  <a:t>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67" y="5329253"/>
                <a:ext cx="2381229" cy="1420774"/>
              </a:xfrm>
              <a:prstGeom prst="rect">
                <a:avLst/>
              </a:prstGeom>
              <a:blipFill>
                <a:blip r:embed="rId9"/>
                <a:stretch>
                  <a:fillRect t="-429" b="-4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05668" y="5627785"/>
                <a:ext cx="172233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+5      +5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668" y="5627785"/>
                <a:ext cx="1722331" cy="1107996"/>
              </a:xfrm>
              <a:prstGeom prst="rect">
                <a:avLst/>
              </a:prstGeom>
              <a:blipFill>
                <a:blip r:embed="rId10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27"/>
          <p:cNvSpPr/>
          <p:nvPr/>
        </p:nvSpPr>
        <p:spPr>
          <a:xfrm>
            <a:off x="8332840" y="5771308"/>
            <a:ext cx="1399048" cy="871596"/>
          </a:xfrm>
          <a:custGeom>
            <a:avLst/>
            <a:gdLst>
              <a:gd name="connsiteX0" fmla="*/ 0 w 1253613"/>
              <a:gd name="connsiteY0" fmla="*/ 1253612 h 1253612"/>
              <a:gd name="connsiteX1" fmla="*/ 619432 w 1253613"/>
              <a:gd name="connsiteY1" fmla="*/ 1017638 h 1253612"/>
              <a:gd name="connsiteX2" fmla="*/ 766916 w 1253613"/>
              <a:gd name="connsiteY2" fmla="*/ 486696 h 1253612"/>
              <a:gd name="connsiteX3" fmla="*/ 884903 w 1253613"/>
              <a:gd name="connsiteY3" fmla="*/ 117987 h 1253612"/>
              <a:gd name="connsiteX4" fmla="*/ 1253613 w 1253613"/>
              <a:gd name="connsiteY4" fmla="*/ 0 h 125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613" h="1253612">
                <a:moveTo>
                  <a:pt x="0" y="1253612"/>
                </a:moveTo>
                <a:cubicBezTo>
                  <a:pt x="245806" y="1199534"/>
                  <a:pt x="491613" y="1145457"/>
                  <a:pt x="619432" y="1017638"/>
                </a:cubicBezTo>
                <a:cubicBezTo>
                  <a:pt x="747251" y="889819"/>
                  <a:pt x="722671" y="636638"/>
                  <a:pt x="766916" y="486696"/>
                </a:cubicBezTo>
                <a:cubicBezTo>
                  <a:pt x="811161" y="336754"/>
                  <a:pt x="803787" y="199103"/>
                  <a:pt x="884903" y="117987"/>
                </a:cubicBezTo>
                <a:cubicBezTo>
                  <a:pt x="966019" y="36871"/>
                  <a:pt x="1109816" y="18435"/>
                  <a:pt x="1253613" y="0"/>
                </a:cubicBezTo>
              </a:path>
            </a:pathLst>
          </a:custGeom>
          <a:noFill/>
          <a:ln>
            <a:solidFill>
              <a:srgbClr val="7030A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58980" y="6488395"/>
            <a:ext cx="905816" cy="30901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995454" y="6443450"/>
            <a:ext cx="905816" cy="3065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57781" y="5724158"/>
            <a:ext cx="75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08641" y="5257676"/>
            <a:ext cx="75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2.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62029" y="5387104"/>
            <a:ext cx="75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3.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22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F.O.I.L. (double distribution)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33865" y="1474839"/>
            <a:ext cx="10491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F</a:t>
            </a:r>
            <a:r>
              <a:rPr lang="en-US" sz="2800" b="1" dirty="0" smtClean="0"/>
              <a:t>irst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O</a:t>
            </a:r>
            <a:r>
              <a:rPr lang="en-US" sz="2800" b="1" dirty="0" smtClean="0"/>
              <a:t>uter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I</a:t>
            </a:r>
            <a:r>
              <a:rPr lang="en-US" sz="2800" b="1" dirty="0" smtClean="0"/>
              <a:t>nner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L</a:t>
            </a:r>
            <a:r>
              <a:rPr lang="en-US" sz="2800" b="1" dirty="0" smtClean="0"/>
              <a:t>ast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00600" y="2013448"/>
                <a:ext cx="21693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+6)(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013448"/>
                <a:ext cx="2169376" cy="369332"/>
              </a:xfrm>
              <a:prstGeom prst="rect">
                <a:avLst/>
              </a:prstGeom>
              <a:blipFill>
                <a:blip r:embed="rId2"/>
                <a:stretch>
                  <a:fillRect l="-4789" r="-478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14852" y="1521005"/>
                <a:ext cx="270875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3300"/>
                    </a:solidFill>
                  </a:rPr>
                  <a:t>F: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→2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O: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→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I: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→+6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L: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→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−24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852" y="1521005"/>
                <a:ext cx="2708755" cy="1569660"/>
              </a:xfrm>
              <a:prstGeom prst="rect">
                <a:avLst/>
              </a:prstGeom>
              <a:blipFill>
                <a:blip r:embed="rId3"/>
                <a:stretch>
                  <a:fillRect l="-3604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41624" y="3331530"/>
                <a:ext cx="2756460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sz="2400" b="0" dirty="0" smtClean="0"/>
              </a:p>
              <a:p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−24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624" y="3331530"/>
                <a:ext cx="2756460" cy="1477328"/>
              </a:xfrm>
              <a:prstGeom prst="rect">
                <a:avLst/>
              </a:prstGeom>
              <a:blipFill>
                <a:blip r:embed="rId4"/>
                <a:stretch>
                  <a:fillRect l="-662" t="-413" r="-883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92644" y="4070194"/>
            <a:ext cx="2254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Alternate method:  </a:t>
            </a:r>
            <a:endParaRPr lang="en-US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188236"/>
                  </p:ext>
                </p:extLst>
              </p:nvPr>
            </p:nvGraphicFramePr>
            <p:xfrm>
              <a:off x="2612925" y="4207004"/>
              <a:ext cx="3150694" cy="23240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4475">
                      <a:extLst>
                        <a:ext uri="{9D8B030D-6E8A-4147-A177-3AD203B41FA5}">
                          <a16:colId xmlns:a16="http://schemas.microsoft.com/office/drawing/2014/main" val="3821299358"/>
                        </a:ext>
                      </a:extLst>
                    </a:gridCol>
                    <a:gridCol w="1179871">
                      <a:extLst>
                        <a:ext uri="{9D8B030D-6E8A-4147-A177-3AD203B41FA5}">
                          <a16:colId xmlns:a16="http://schemas.microsoft.com/office/drawing/2014/main" val="2853502892"/>
                        </a:ext>
                      </a:extLst>
                    </a:gridCol>
                    <a:gridCol w="1386348">
                      <a:extLst>
                        <a:ext uri="{9D8B030D-6E8A-4147-A177-3AD203B41FA5}">
                          <a16:colId xmlns:a16="http://schemas.microsoft.com/office/drawing/2014/main" val="378427015"/>
                        </a:ext>
                      </a:extLst>
                    </a:gridCol>
                  </a:tblGrid>
                  <a:tr h="54632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+6</a:t>
                          </a:r>
                          <a:endParaRPr lang="en-US" sz="2400" dirty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53137492"/>
                      </a:ext>
                    </a:extLst>
                  </a:tr>
                  <a:tr h="884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2400" i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19897183"/>
                      </a:ext>
                    </a:extLst>
                  </a:tr>
                  <a:tr h="893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-4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−8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FF3300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−24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52039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188236"/>
                  </p:ext>
                </p:extLst>
              </p:nvPr>
            </p:nvGraphicFramePr>
            <p:xfrm>
              <a:off x="2612925" y="4207004"/>
              <a:ext cx="3150694" cy="23240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4475">
                      <a:extLst>
                        <a:ext uri="{9D8B030D-6E8A-4147-A177-3AD203B41FA5}">
                          <a16:colId xmlns:a16="http://schemas.microsoft.com/office/drawing/2014/main" val="3821299358"/>
                        </a:ext>
                      </a:extLst>
                    </a:gridCol>
                    <a:gridCol w="1179871">
                      <a:extLst>
                        <a:ext uri="{9D8B030D-6E8A-4147-A177-3AD203B41FA5}">
                          <a16:colId xmlns:a16="http://schemas.microsoft.com/office/drawing/2014/main" val="2853502892"/>
                        </a:ext>
                      </a:extLst>
                    </a:gridCol>
                    <a:gridCol w="1386348">
                      <a:extLst>
                        <a:ext uri="{9D8B030D-6E8A-4147-A177-3AD203B41FA5}">
                          <a16:colId xmlns:a16="http://schemas.microsoft.com/office/drawing/2014/main" val="378427015"/>
                        </a:ext>
                      </a:extLst>
                    </a:gridCol>
                  </a:tblGrid>
                  <a:tr h="54632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2400" i="1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+6</a:t>
                          </a:r>
                          <a:endParaRPr lang="en-US" sz="2400" dirty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53137492"/>
                      </a:ext>
                    </a:extLst>
                  </a:tr>
                  <a:tr h="884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1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US" sz="2400" i="1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9485" t="-63448" r="-118557" b="-10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7193" t="-63448" r="-877" b="-102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9897183"/>
                      </a:ext>
                    </a:extLst>
                  </a:tr>
                  <a:tr h="893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-4</a:t>
                          </a:r>
                          <a:endParaRPr lang="en-US" sz="24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9485" t="-161224" r="-118557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27193" t="-161224" r="-877" b="-1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0393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Arc 8"/>
          <p:cNvSpPr/>
          <p:nvPr/>
        </p:nvSpPr>
        <p:spPr>
          <a:xfrm rot="16200000">
            <a:off x="5473061" y="1298158"/>
            <a:ext cx="949109" cy="1555301"/>
          </a:xfrm>
          <a:prstGeom prst="arc">
            <a:avLst>
              <a:gd name="adj1" fmla="val 16200000"/>
              <a:gd name="adj2" fmla="val 531523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6200000">
            <a:off x="5341135" y="1598634"/>
            <a:ext cx="696769" cy="1039108"/>
          </a:xfrm>
          <a:prstGeom prst="arc">
            <a:avLst>
              <a:gd name="adj1" fmla="val 16200000"/>
              <a:gd name="adj2" fmla="val 5315236"/>
            </a:avLst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5400000">
            <a:off x="5805588" y="1823936"/>
            <a:ext cx="803610" cy="1035746"/>
          </a:xfrm>
          <a:prstGeom prst="arc">
            <a:avLst>
              <a:gd name="adj1" fmla="val 16200000"/>
              <a:gd name="adj2" fmla="val 5315236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5400000">
            <a:off x="5691314" y="2106761"/>
            <a:ext cx="515968" cy="519552"/>
          </a:xfrm>
          <a:prstGeom prst="arc">
            <a:avLst>
              <a:gd name="adj1" fmla="val 16200000"/>
              <a:gd name="adj2" fmla="val 5315236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85115" y="3837672"/>
            <a:ext cx="20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Combine like terms!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42456" y="4270249"/>
            <a:ext cx="2354794" cy="65571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4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726142"/>
            <a:ext cx="9684254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*opposite of multiplication/distributing/FOIL</a:t>
            </a:r>
          </a:p>
          <a:p>
            <a:r>
              <a:rPr lang="en-US" sz="2000" dirty="0" smtClean="0"/>
              <a:t>*get the ( ) back!</a:t>
            </a:r>
          </a:p>
          <a:p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Look to see if all terms have a number and/or variable in common, pull out with division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FF3300"/>
                </a:solidFill>
              </a:rPr>
              <a:t>If three terms, may need to factor into binomials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rgbClr val="C00000"/>
                </a:solidFill>
              </a:rPr>
              <a:t>Be aware of special cases, found in the formulas section of this guide (slide __).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79113" y="2021741"/>
                <a:ext cx="1218090" cy="1323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2∙3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113" y="2021741"/>
                <a:ext cx="1218090" cy="1323439"/>
              </a:xfrm>
              <a:prstGeom prst="rect">
                <a:avLst/>
              </a:prstGeom>
              <a:blipFill>
                <a:blip r:embed="rId2"/>
                <a:stretch>
                  <a:fillRect l="-2010" t="-922" r="-4523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996203" y="2318703"/>
            <a:ext cx="67041" cy="182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922461" y="2303955"/>
            <a:ext cx="73743" cy="176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93962" y="2318703"/>
            <a:ext cx="47934" cy="182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67704" y="2318703"/>
            <a:ext cx="106925" cy="182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582135" y="2021741"/>
            <a:ext cx="355748" cy="3466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67166" y="2530578"/>
            <a:ext cx="355748" cy="3466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602675" y="2030095"/>
            <a:ext cx="355748" cy="3466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7277" y="2510157"/>
            <a:ext cx="355748" cy="3466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07788" y="2021741"/>
                <a:ext cx="1935594" cy="1323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2∙3    2∙4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788" y="2021741"/>
                <a:ext cx="1935594" cy="1323439"/>
              </a:xfrm>
              <a:prstGeom prst="rect">
                <a:avLst/>
              </a:prstGeom>
              <a:blipFill>
                <a:blip r:embed="rId3"/>
                <a:stretch>
                  <a:fillRect t="-922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/>
          <p:nvPr/>
        </p:nvCxnSpPr>
        <p:spPr>
          <a:xfrm>
            <a:off x="8192130" y="2354821"/>
            <a:ext cx="67041" cy="182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112930" y="2340073"/>
            <a:ext cx="79202" cy="1971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806930" y="2333453"/>
            <a:ext cx="67041" cy="182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8669384" y="2318705"/>
            <a:ext cx="137549" cy="211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147245" y="1993468"/>
            <a:ext cx="355748" cy="3466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11360" y="2509024"/>
            <a:ext cx="355748" cy="3466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366486" y="2506480"/>
            <a:ext cx="355748" cy="3466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85039" y="4404619"/>
                <a:ext cx="137492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 smtClean="0">
                    <a:latin typeface="Cambria Math" panose="02040503050406030204" pitchFamily="18" charset="0"/>
                  </a:rPr>
                  <a:t>Factor: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9" y="4404619"/>
                <a:ext cx="1374928" cy="615553"/>
              </a:xfrm>
              <a:prstGeom prst="rect">
                <a:avLst/>
              </a:prstGeom>
              <a:blipFill>
                <a:blip r:embed="rId4"/>
                <a:stretch>
                  <a:fillRect l="-11556" t="-12871" r="-3556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73902" y="4081454"/>
                <a:ext cx="450636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00050" indent="-400050">
                  <a:buAutoNum type="romanUcPeriod"/>
                </a:pPr>
                <a:r>
                  <a:rPr lang="en-US" dirty="0" smtClean="0">
                    <a:solidFill>
                      <a:srgbClr val="00B050"/>
                    </a:solidFill>
                  </a:rPr>
                  <a:t>Make ( ) ( ) sets</a:t>
                </a:r>
              </a:p>
              <a:p>
                <a:pPr marL="400050" indent="-400050">
                  <a:buAutoNum type="romanUcPeriod"/>
                </a:pPr>
                <a:r>
                  <a:rPr lang="en-US" dirty="0" smtClean="0">
                    <a:solidFill>
                      <a:srgbClr val="0070C0"/>
                    </a:solidFill>
                  </a:rPr>
                  <a:t>Break down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, put into ( )</a:t>
                </a:r>
              </a:p>
              <a:p>
                <a:pPr marL="400050" indent="-400050">
                  <a:buFont typeface="+mj-lt"/>
                  <a:buAutoNum type="romanUcPeriod" startAt="3"/>
                </a:pPr>
                <a:r>
                  <a:rPr lang="en-US" dirty="0" smtClean="0">
                    <a:solidFill>
                      <a:srgbClr val="7030A0"/>
                    </a:solidFill>
                  </a:rPr>
                  <a:t>Look at last number.</a:t>
                </a:r>
              </a:p>
              <a:p>
                <a:pPr lvl="1"/>
                <a:r>
                  <a:rPr lang="en-US" dirty="0" smtClean="0">
                    <a:solidFill>
                      <a:srgbClr val="7030A0"/>
                    </a:solidFill>
                  </a:rPr>
                  <a:t>List all ways to multiply to it (include +/-) 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902" y="4081454"/>
                <a:ext cx="4506362" cy="1200329"/>
              </a:xfrm>
              <a:prstGeom prst="rect">
                <a:avLst/>
              </a:prstGeom>
              <a:blipFill>
                <a:blip r:embed="rId5"/>
                <a:stretch>
                  <a:fillRect l="-1083" t="-3061" r="-27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567166" y="5281783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+1</a:t>
            </a:r>
            <a:r>
              <a:rPr lang="en-US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⋅+4     +2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⋅+2</a:t>
            </a:r>
          </a:p>
          <a:p>
            <a:r>
              <a:rPr lang="en-US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⋅ -4     -2 ⋅ -2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64127" y="3995971"/>
            <a:ext cx="28866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Font typeface="+mj-lt"/>
              <a:buAutoNum type="romanUcPeriod" startAt="4"/>
            </a:pPr>
            <a:r>
              <a:rPr lang="en-US" dirty="0" smtClean="0">
                <a:solidFill>
                  <a:srgbClr val="FF0066"/>
                </a:solidFill>
              </a:rPr>
              <a:t>Look at list from step 3.  </a:t>
            </a:r>
          </a:p>
          <a:p>
            <a:pPr lvl="1"/>
            <a:r>
              <a:rPr lang="en-US" dirty="0" smtClean="0">
                <a:solidFill>
                  <a:srgbClr val="FF0066"/>
                </a:solidFill>
              </a:rPr>
              <a:t>Which will </a:t>
            </a:r>
            <a:r>
              <a:rPr lang="en-US" b="1" u="sng" dirty="0" smtClean="0">
                <a:solidFill>
                  <a:srgbClr val="FF0066"/>
                </a:solidFill>
              </a:rPr>
              <a:t>add</a:t>
            </a:r>
            <a:r>
              <a:rPr lang="en-US" dirty="0" smtClean="0">
                <a:solidFill>
                  <a:srgbClr val="FF0066"/>
                </a:solidFill>
              </a:rPr>
              <a:t> to your</a:t>
            </a:r>
          </a:p>
          <a:p>
            <a:pPr lvl="1"/>
            <a:r>
              <a:rPr lang="en-US" dirty="0" smtClean="0">
                <a:solidFill>
                  <a:srgbClr val="FF0066"/>
                </a:solidFill>
              </a:rPr>
              <a:t>middle number, -5?</a:t>
            </a:r>
          </a:p>
          <a:p>
            <a:pPr lvl="1"/>
            <a:endParaRPr lang="en-US" dirty="0">
              <a:solidFill>
                <a:srgbClr val="FF0066"/>
              </a:solidFill>
            </a:endParaRPr>
          </a:p>
          <a:p>
            <a:pPr lvl="1"/>
            <a:endParaRPr lang="en-US" dirty="0" smtClean="0">
              <a:solidFill>
                <a:srgbClr val="FF0066"/>
              </a:solidFill>
            </a:endParaRPr>
          </a:p>
          <a:p>
            <a:pPr lvl="1"/>
            <a:r>
              <a:rPr lang="en-US" dirty="0" smtClean="0">
                <a:solidFill>
                  <a:srgbClr val="FF0066"/>
                </a:solidFill>
              </a:rPr>
              <a:t>Fill in numbers in blanks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92878" y="4919301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⋅ -4      -</a:t>
            </a:r>
            <a:r>
              <a:rPr lang="en-US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 smtClean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dirty="0" smtClean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-4 = -5</a:t>
            </a:r>
            <a:endParaRPr lang="en-US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6897691" y="4012289"/>
                <a:ext cx="16466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691" y="4012289"/>
                <a:ext cx="16466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6882122" y="4370876"/>
                <a:ext cx="1702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122" y="4370876"/>
                <a:ext cx="17023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9651475" y="5661727"/>
                <a:ext cx="1792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−4 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475" y="5661727"/>
                <a:ext cx="17920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221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9431" y="884903"/>
            <a:ext cx="110022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 &gt;</a:t>
            </a:r>
            <a:r>
              <a:rPr lang="en-US" sz="2400" dirty="0" smtClean="0"/>
              <a:t> greater/less than</a:t>
            </a:r>
          </a:p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≤ ≥ </a:t>
            </a:r>
            <a:r>
              <a:rPr lang="en-US" sz="2400" dirty="0" smtClean="0"/>
              <a:t>greater/less than </a:t>
            </a:r>
            <a:r>
              <a:rPr lang="en-US" sz="2400" u="sng" dirty="0" smtClean="0"/>
              <a:t>or equal to</a:t>
            </a:r>
          </a:p>
          <a:p>
            <a:endParaRPr lang="en-US" sz="2400" u="sng" dirty="0"/>
          </a:p>
          <a:p>
            <a:r>
              <a:rPr lang="en-US" sz="2400" dirty="0" smtClean="0"/>
              <a:t>*</a:t>
            </a:r>
            <a:r>
              <a:rPr lang="en-US" sz="2400" dirty="0" smtClean="0">
                <a:solidFill>
                  <a:srgbClr val="C00000"/>
                </a:solidFill>
              </a:rPr>
              <a:t>basic number line plots</a:t>
            </a:r>
            <a:r>
              <a:rPr lang="en-US" sz="2400" dirty="0" smtClean="0"/>
              <a:t>			*</a:t>
            </a:r>
            <a:r>
              <a:rPr lang="en-US" sz="2400" dirty="0" smtClean="0">
                <a:solidFill>
                  <a:srgbClr val="FF3300"/>
                </a:solidFill>
              </a:rPr>
              <a:t>compound</a:t>
            </a:r>
            <a:endParaRPr lang="en-US" sz="2400" dirty="0">
              <a:solidFill>
                <a:srgbClr val="FF330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*absolute value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30465" y="884903"/>
            <a:ext cx="1391264" cy="954107"/>
          </a:xfrm>
          <a:prstGeom prst="rect">
            <a:avLst/>
          </a:prstGeom>
          <a:ln w="38100">
            <a:solidFill>
              <a:srgbClr val="00B05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∘</a:t>
            </a:r>
            <a:r>
              <a:rPr lang="en-US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 &lt; &gt;</a:t>
            </a:r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⦁</a:t>
            </a:r>
            <a:r>
              <a:rPr lang="en-US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 ≤ ≥</a:t>
            </a:r>
            <a:endParaRPr lang="en-US" u="sng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96" y="3467839"/>
            <a:ext cx="3149145" cy="719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397" y="2631082"/>
            <a:ext cx="2996744" cy="677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8499" y="2631082"/>
                <a:ext cx="9258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99" y="2631082"/>
                <a:ext cx="9258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4199" y="3642776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99" y="3642776"/>
                <a:ext cx="7975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96946" y="2631082"/>
                <a:ext cx="1227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946" y="2631082"/>
                <a:ext cx="122719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10383" y="3650818"/>
                <a:ext cx="1400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83" y="3650818"/>
                <a:ext cx="14003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2067" y="2555585"/>
            <a:ext cx="3382554" cy="6297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2067" y="3642776"/>
            <a:ext cx="3382554" cy="5969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85878" y="2934620"/>
            <a:ext cx="200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 is bigger than or equal to 3 but less than 6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85878" y="3936664"/>
            <a:ext cx="2001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 is less than or equal to -2 but bigger than or equal to 3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24199" y="4973200"/>
                <a:ext cx="2042995" cy="1905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−12≥6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                   +12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≥6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99" y="4973200"/>
                <a:ext cx="2042995" cy="1905393"/>
              </a:xfrm>
              <a:prstGeom prst="rect">
                <a:avLst/>
              </a:prstGeom>
              <a:blipFill>
                <a:blip r:embed="rId10"/>
                <a:stretch>
                  <a:fillRect l="-595" r="-893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99576" y="5325733"/>
            <a:ext cx="7561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 Take answer and put before absolute value bars, but make answer negative.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Solve like a normal inequality, but on both sides at once!</a:t>
            </a:r>
          </a:p>
          <a:p>
            <a:pPr lvl="1"/>
            <a:r>
              <a:rPr lang="en-US" dirty="0" smtClean="0"/>
              <a:t>*remember to flip &lt;, &gt; when multiply/divide by a negative!</a:t>
            </a:r>
          </a:p>
          <a:p>
            <a:pPr lvl="1"/>
            <a:r>
              <a:rPr lang="en-US" dirty="0" smtClean="0"/>
              <a:t>*have two answers!!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4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Inequalities, part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908334"/>
            <a:ext cx="711553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Solving Linear Inequalities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FF3300"/>
                </a:solidFill>
              </a:rPr>
              <a:t>Graphing Inequalities in Two Variables (coordinate plane)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Graph like normal line, BUT…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 &gt; dashed line - - - -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≤ ≥ solid line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Pick point not on line (x, y)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Plug point into inequality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ea typeface="Cambria Math" panose="02040503050406030204" pitchFamily="18" charset="0"/>
              </a:rPr>
              <a:t>True:  shade side with point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ea typeface="Cambria Math" panose="02040503050406030204" pitchFamily="18" charset="0"/>
              </a:rPr>
              <a:t>False:  shade opposite side</a:t>
            </a:r>
          </a:p>
          <a:p>
            <a:pPr lvl="1"/>
            <a:endParaRPr lang="en-US" dirty="0">
              <a:ea typeface="Cambria Math" panose="02040503050406030204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ea typeface="Cambria Math" panose="02040503050406030204" pitchFamily="18" charset="0"/>
              </a:rPr>
              <a:t>Systems of Inequalities</a:t>
            </a:r>
          </a:p>
          <a:p>
            <a:pPr lvl="1"/>
            <a:r>
              <a:rPr lang="en-US" dirty="0" smtClean="0">
                <a:ea typeface="Cambria Math" panose="02040503050406030204" pitchFamily="18" charset="0"/>
              </a:rPr>
              <a:t>Graph both inequalities together, where shading overlaps is solution!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1164" y="1268382"/>
            <a:ext cx="3985147" cy="1631216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FF0066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66"/>
                </a:solidFill>
              </a:rPr>
              <a:t>When multiplying or dividing both sides of an inequality by a negative number, FLIP!</a:t>
            </a:r>
          </a:p>
          <a:p>
            <a:endParaRPr lang="en-US" sz="2000" dirty="0">
              <a:solidFill>
                <a:srgbClr val="FF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89205" y="1408292"/>
                <a:ext cx="1639360" cy="13513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+6&gt;18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b="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−6   −6</m:t>
                    </m:r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205" y="1408292"/>
                <a:ext cx="1639360" cy="1351396"/>
              </a:xfrm>
              <a:prstGeom prst="rect">
                <a:avLst/>
              </a:prstGeom>
              <a:blipFill>
                <a:blip r:embed="rId2"/>
                <a:stretch>
                  <a:fillRect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437" y="3806036"/>
            <a:ext cx="1825454" cy="1858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5814" y="3529037"/>
                <a:ext cx="1150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814" y="3529037"/>
                <a:ext cx="1150700" cy="276999"/>
              </a:xfrm>
              <a:prstGeom prst="rect">
                <a:avLst/>
              </a:prstGeom>
              <a:blipFill>
                <a:blip r:embed="rId4"/>
                <a:stretch>
                  <a:fillRect l="-4233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718412" y="3825068"/>
            <a:ext cx="818102" cy="1524854"/>
          </a:xfrm>
          <a:prstGeom prst="line">
            <a:avLst/>
          </a:prstGeom>
          <a:ln w="19050">
            <a:prstDash val="lg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31394" y="3687097"/>
                <a:ext cx="175605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Test point:  (0, 0)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0&gt;2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∙0+4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0&gt;0+4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0&gt;4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:r>
                  <a:rPr lang="en-US" dirty="0" smtClean="0"/>
                  <a:t>FALSE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394" y="3687097"/>
                <a:ext cx="1756058" cy="1754326"/>
              </a:xfrm>
              <a:prstGeom prst="rect">
                <a:avLst/>
              </a:prstGeom>
              <a:blipFill>
                <a:blip r:embed="rId5"/>
                <a:stretch>
                  <a:fillRect l="-3125" t="-2083" r="-2083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001595" y="341671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 y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78249">
            <a:off x="6229523" y="3816922"/>
            <a:ext cx="362819" cy="1551079"/>
          </a:xfrm>
          <a:prstGeom prst="round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0914" y="4938448"/>
            <a:ext cx="1726427" cy="171854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8885529" flipV="1">
            <a:off x="10506209" y="5680631"/>
            <a:ext cx="1608672" cy="754261"/>
          </a:xfrm>
          <a:prstGeom prst="rect">
            <a:avLst/>
          </a:prstGeom>
          <a:pattFill prst="ltDn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0476401" y="5161935"/>
            <a:ext cx="1130580" cy="1132489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823197" y="5207785"/>
            <a:ext cx="914400" cy="914400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6" idx="1"/>
          </p:cNvCxnSpPr>
          <p:nvPr/>
        </p:nvCxnSpPr>
        <p:spPr>
          <a:xfrm flipH="1">
            <a:off x="10220914" y="5221074"/>
            <a:ext cx="602284" cy="57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311663" y="5280213"/>
            <a:ext cx="602284" cy="57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373314" y="5373474"/>
            <a:ext cx="602284" cy="57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525714" y="5525874"/>
            <a:ext cx="602284" cy="57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678114" y="5678274"/>
            <a:ext cx="602284" cy="57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830514" y="5830674"/>
            <a:ext cx="602284" cy="57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982914" y="5983074"/>
            <a:ext cx="602284" cy="57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046194" y="6061789"/>
            <a:ext cx="602284" cy="57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447003" y="5463429"/>
            <a:ext cx="602284" cy="57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741655" y="5760177"/>
            <a:ext cx="602284" cy="57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892164" y="5919198"/>
            <a:ext cx="602284" cy="57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7772400" y="6282813"/>
            <a:ext cx="2949677" cy="428791"/>
          </a:xfrm>
          <a:custGeom>
            <a:avLst/>
            <a:gdLst>
              <a:gd name="connsiteX0" fmla="*/ 0 w 2949677"/>
              <a:gd name="connsiteY0" fmla="*/ 0 h 428791"/>
              <a:gd name="connsiteX1" fmla="*/ 398206 w 2949677"/>
              <a:gd name="connsiteY1" fmla="*/ 191729 h 428791"/>
              <a:gd name="connsiteX2" fmla="*/ 1224116 w 2949677"/>
              <a:gd name="connsiteY2" fmla="*/ 339213 h 428791"/>
              <a:gd name="connsiteX3" fmla="*/ 2418735 w 2949677"/>
              <a:gd name="connsiteY3" fmla="*/ 427703 h 428791"/>
              <a:gd name="connsiteX4" fmla="*/ 2949677 w 2949677"/>
              <a:gd name="connsiteY4" fmla="*/ 280219 h 42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677" h="428791">
                <a:moveTo>
                  <a:pt x="0" y="0"/>
                </a:moveTo>
                <a:cubicBezTo>
                  <a:pt x="97093" y="67597"/>
                  <a:pt x="194187" y="135194"/>
                  <a:pt x="398206" y="191729"/>
                </a:cubicBezTo>
                <a:cubicBezTo>
                  <a:pt x="602225" y="248264"/>
                  <a:pt x="887361" y="299884"/>
                  <a:pt x="1224116" y="339213"/>
                </a:cubicBezTo>
                <a:cubicBezTo>
                  <a:pt x="1560871" y="378542"/>
                  <a:pt x="2131141" y="437535"/>
                  <a:pt x="2418735" y="427703"/>
                </a:cubicBezTo>
                <a:cubicBezTo>
                  <a:pt x="2706329" y="417871"/>
                  <a:pt x="2828003" y="349045"/>
                  <a:pt x="2949677" y="280219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76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1723" y="837469"/>
                <a:ext cx="10928554" cy="5178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*mostly square roots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*square roots based on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perfect squares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*when have square roots that are not perfect squares, need to see if there are any perfect square factors that can come “out” (simplify)</a:t>
                </a:r>
              </a:p>
              <a:p>
                <a:pPr algn="ctr"/>
                <a:r>
                  <a:rPr lang="en-US" sz="2000" dirty="0" smtClean="0"/>
                  <a:t>Simplify: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e>
                    </m:rad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e>
                      </m:rad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rad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b="1" dirty="0" smtClean="0">
                    <a:solidFill>
                      <a:srgbClr val="00B050"/>
                    </a:solidFill>
                  </a:rPr>
                  <a:t>Adding/Subtracting Radicals</a:t>
                </a:r>
              </a:p>
              <a:p>
                <a:pPr lvl="1"/>
                <a:r>
                  <a:rPr lang="en-US" sz="2000" dirty="0" smtClean="0"/>
                  <a:t>Can only add/subtract “like” radicals</a:t>
                </a:r>
              </a:p>
              <a:p>
                <a:pPr lvl="1"/>
                <a:r>
                  <a:rPr lang="en-US" sz="2000" dirty="0" smtClean="0"/>
                  <a:t>Simplify radicals to see if you have like radicals</a:t>
                </a:r>
              </a:p>
              <a:p>
                <a:pPr lvl="1"/>
                <a:endParaRPr lang="en-US" sz="2000" b="1" dirty="0"/>
              </a:p>
              <a:p>
                <a:r>
                  <a:rPr lang="en-US" sz="2000" b="1" dirty="0" smtClean="0">
                    <a:solidFill>
                      <a:srgbClr val="0070C0"/>
                    </a:solidFill>
                  </a:rPr>
                  <a:t>Multiply/Divide Radicals</a:t>
                </a:r>
              </a:p>
              <a:p>
                <a:pPr lvl="1"/>
                <a:r>
                  <a:rPr lang="en-US" sz="2000" dirty="0" smtClean="0"/>
                  <a:t>Multiply or divide numbers outside radicals separately from inside radicals, simplify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3" y="837469"/>
                <a:ext cx="10928554" cy="5178212"/>
              </a:xfrm>
              <a:prstGeom prst="rect">
                <a:avLst/>
              </a:prstGeom>
              <a:blipFill>
                <a:blip r:embed="rId2"/>
                <a:stretch>
                  <a:fillRect l="-614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352072" y="2536896"/>
            <a:ext cx="1240724" cy="1140633"/>
            <a:chOff x="8192729" y="2942303"/>
            <a:chExt cx="1240724" cy="1140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192729" y="2942303"/>
                  <a:ext cx="1240724" cy="11406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 dirty="0" smtClean="0">
                      <a:solidFill>
                        <a:srgbClr val="FF3300"/>
                      </a:solidFill>
                    </a:rPr>
                    <a:t>          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a14:m>
                  <a:endParaRPr lang="en-US" b="0" dirty="0" smtClean="0">
                    <a:solidFill>
                      <a:srgbClr val="FF3300"/>
                    </a:solidFill>
                  </a:endParaRPr>
                </a:p>
                <a:p>
                  <a:endParaRPr lang="en-US" b="0" dirty="0" smtClean="0">
                    <a:solidFill>
                      <a:srgbClr val="FF3300"/>
                    </a:solidFill>
                  </a:endParaRPr>
                </a:p>
                <a:p>
                  <a:r>
                    <a:rPr lang="en-US" b="0" dirty="0" smtClean="0">
                      <a:solidFill>
                        <a:srgbClr val="FF3300"/>
                      </a:solidFill>
                    </a:rPr>
                    <a:t>          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</m:t>
                      </m:r>
                    </m:oMath>
                  </a14:m>
                  <a:endParaRPr lang="en-US" b="0" dirty="0" smtClean="0">
                    <a:solidFill>
                      <a:srgbClr val="FF3300"/>
                    </a:solidFill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3300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</m:rad>
                        <m:r>
                          <a:rPr lang="en-US" b="0" i="0" smtClean="0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>
                    <a:solidFill>
                      <a:srgbClr val="FF33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2729" y="2942303"/>
                  <a:ext cx="1240724" cy="1140633"/>
                </a:xfrm>
                <a:prstGeom prst="rect">
                  <a:avLst/>
                </a:prstGeom>
                <a:blipFill>
                  <a:blip r:embed="rId3"/>
                  <a:stretch>
                    <a:fillRect r="-5882" b="-1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9202994" y="3244645"/>
              <a:ext cx="103238" cy="23597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011265" y="3244645"/>
              <a:ext cx="191729" cy="26797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68380" y="811769"/>
                <a:ext cx="144424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∙0=</m:t>
                    </m:r>
                  </m:oMath>
                </a14:m>
                <a:r>
                  <a:rPr lang="en-US" b="0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4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380" y="811769"/>
                <a:ext cx="1444242" cy="830997"/>
              </a:xfrm>
              <a:prstGeom prst="rect">
                <a:avLst/>
              </a:prstGeom>
              <a:blipFill>
                <a:blip r:embed="rId4"/>
                <a:stretch>
                  <a:fillRect l="-5485" t="-9559" r="-126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86193" y="677068"/>
                <a:ext cx="1572482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∙3=9</m:t>
                      </m:r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∙6=36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193" y="677068"/>
                <a:ext cx="1572482" cy="1107996"/>
              </a:xfrm>
              <a:prstGeom prst="rect">
                <a:avLst/>
              </a:prstGeom>
              <a:blipFill>
                <a:blip r:embed="rId5"/>
                <a:stretch>
                  <a:fillRect l="-5426" t="-1099" r="-1163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00210" y="673270"/>
                <a:ext cx="208544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∙9=81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∙10=100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210" y="673270"/>
                <a:ext cx="2085443" cy="1107996"/>
              </a:xfrm>
              <a:prstGeom prst="rect">
                <a:avLst/>
              </a:prstGeom>
              <a:blipFill>
                <a:blip r:embed="rId6"/>
                <a:stretch>
                  <a:fillRect l="-4094" t="-1099" r="-585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8759224" y="4139675"/>
            <a:ext cx="2767414" cy="941695"/>
            <a:chOff x="6745223" y="4059837"/>
            <a:chExt cx="2767414" cy="9416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68864" y="4227589"/>
                  <a:ext cx="2120132" cy="606192"/>
                </a:xfrm>
                <a:prstGeom prst="rect">
                  <a:avLst/>
                </a:prstGeom>
                <a:noFill/>
                <a:ln w="38100">
                  <a:noFill/>
                  <a:prstDash val="dashDot"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a14:m>
                  <a:r>
                    <a:rPr lang="en-US" dirty="0" smtClean="0"/>
                    <a:t> and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a14:m>
                  <a:r>
                    <a:rPr lang="en-US" dirty="0" smtClean="0"/>
                    <a:t> are like</a:t>
                  </a:r>
                </a:p>
                <a:p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a14:m>
                  <a:r>
                    <a:rPr lang="en-US" dirty="0"/>
                    <a:t> and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dirty="0"/>
                    <a:t> are </a:t>
                  </a:r>
                  <a:r>
                    <a:rPr lang="en-US" dirty="0" smtClean="0"/>
                    <a:t>not like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8864" y="4227589"/>
                  <a:ext cx="2120132" cy="606192"/>
                </a:xfrm>
                <a:prstGeom prst="rect">
                  <a:avLst/>
                </a:prstGeom>
                <a:blipFill>
                  <a:blip r:embed="rId7"/>
                  <a:stretch>
                    <a:fillRect t="-8081" r="-5747" b="-23232"/>
                  </a:stretch>
                </a:blipFill>
                <a:ln w="38100">
                  <a:noFill/>
                  <a:prstDash val="dashDot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6745223" y="4059837"/>
              <a:ext cx="2767414" cy="941695"/>
            </a:xfrm>
            <a:prstGeom prst="rect">
              <a:avLst/>
            </a:prstGeom>
            <a:noFill/>
            <a:ln w="57150" cmpd="dbl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40858" y="6015681"/>
                <a:ext cx="1182311" cy="619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2∙10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58" y="6015681"/>
                <a:ext cx="1182311" cy="619272"/>
              </a:xfrm>
              <a:prstGeom prst="rect">
                <a:avLst/>
              </a:prstGeom>
              <a:blipFill>
                <a:blip r:embed="rId8"/>
                <a:stretch>
                  <a:fillRect l="-4124" r="-4639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20381" y="6170498"/>
                <a:ext cx="717440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381" y="6170498"/>
                <a:ext cx="717440" cy="309637"/>
              </a:xfrm>
              <a:prstGeom prst="rect">
                <a:avLst/>
              </a:prstGeom>
              <a:blipFill>
                <a:blip r:embed="rId9"/>
                <a:stretch>
                  <a:fillRect l="-7692" r="-854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85818" y="6170498"/>
                <a:ext cx="589200" cy="315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18" y="6170498"/>
                <a:ext cx="589200" cy="315214"/>
              </a:xfrm>
              <a:prstGeom prst="rect">
                <a:avLst/>
              </a:prstGeom>
              <a:blipFill>
                <a:blip r:embed="rId10"/>
                <a:stretch>
                  <a:fillRect l="-9375" r="-1145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80418" y="4152461"/>
                <a:ext cx="1144737" cy="928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418" y="4152461"/>
                <a:ext cx="1144737" cy="928909"/>
              </a:xfrm>
              <a:prstGeom prst="rect">
                <a:avLst/>
              </a:prstGeom>
              <a:blipFill>
                <a:blip r:embed="rId11"/>
                <a:stretch>
                  <a:fillRect l="-4787" r="-4255"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909190" y="6041381"/>
            <a:ext cx="72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660532" y="6015681"/>
            <a:ext cx="72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4091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9097" y="875465"/>
                <a:ext cx="5633883" cy="5749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*exponent of 2 on variable, graph looks like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∩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or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∪</a:t>
                </a:r>
              </a:p>
              <a:p>
                <a:r>
                  <a:rPr lang="en-US" sz="2000" dirty="0" smtClean="0">
                    <a:ea typeface="Cambria Math" panose="02040503050406030204" pitchFamily="18" charset="0"/>
                  </a:rPr>
                  <a:t>*</a:t>
                </a:r>
                <a:r>
                  <a:rPr lang="en-US" sz="2000" b="1" dirty="0" smtClean="0">
                    <a:solidFill>
                      <a:srgbClr val="FF0066"/>
                    </a:solidFill>
                    <a:ea typeface="Cambria Math" panose="02040503050406030204" pitchFamily="18" charset="0"/>
                  </a:rPr>
                  <a:t>solutions = x-intercepts = zeros = roots</a:t>
                </a:r>
              </a:p>
              <a:p>
                <a:pPr lvl="1"/>
                <a:r>
                  <a:rPr lang="en-US" sz="2000" dirty="0" smtClean="0">
                    <a:ea typeface="Cambria Math" panose="02040503050406030204" pitchFamily="18" charset="0"/>
                  </a:rPr>
                  <a:t>*may not have any solutions if don’t cross x-axis</a:t>
                </a:r>
              </a:p>
              <a:p>
                <a:pPr lvl="1"/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b="1" dirty="0" smtClean="0">
                    <a:ea typeface="Cambria Math" panose="02040503050406030204" pitchFamily="18" charset="0"/>
                  </a:rPr>
                  <a:t>How to solve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*Graph: 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not very accurate unless using TI-84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rgbClr val="FF3300"/>
                    </a:solidFill>
                    <a:ea typeface="Cambria Math" panose="02040503050406030204" pitchFamily="18" charset="0"/>
                  </a:rPr>
                  <a:t>*Factor: 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works on many quadratics, but not 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     −2                      −3    −3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en-US" sz="2000" b="1" dirty="0" smtClean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Square Root Method: 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if perfect square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  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→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=4, −4</m:t>
                      </m:r>
                    </m:oMath>
                  </m:oMathPara>
                </a14:m>
                <a:endParaRPr lang="en-US" sz="20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7" y="875465"/>
                <a:ext cx="5633883" cy="5749074"/>
              </a:xfrm>
              <a:prstGeom prst="rect">
                <a:avLst/>
              </a:prstGeom>
              <a:blipFill>
                <a:blip r:embed="rId2"/>
                <a:stretch>
                  <a:fillRect l="-1190" t="-848" r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08839" y="2379801"/>
                <a:ext cx="5383161" cy="4374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4"/>
                </a:pPr>
                <a:r>
                  <a:rPr lang="en-US" sz="2000" b="1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Complete the Square: 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works for all</a:t>
                </a:r>
              </a:p>
              <a:p>
                <a:pPr lvl="1"/>
                <a:r>
                  <a:rPr lang="en-US" sz="2000" dirty="0" smtClean="0">
                    <a:ea typeface="Cambria Math" panose="02040503050406030204" pitchFamily="18" charset="0"/>
                  </a:rPr>
                  <a:t>*certain quadratics can be factored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  → 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000" dirty="0" smtClean="0">
                    <a:ea typeface="Cambria Math" panose="02040503050406030204" pitchFamily="18" charset="0"/>
                  </a:rPr>
                  <a:t>*some quadratics are close: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+5=0 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solve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zeros</m:t>
                      </m:r>
                    </m:oMath>
                  </m:oMathPara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pPr marL="0" lvl="1"/>
                <a:r>
                  <a:rPr lang="en-US" sz="2000" b="0" dirty="0" smtClean="0">
                    <a:ea typeface="Cambria Math" panose="020405030504060302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   +4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lvl="1" indent="-457200"/>
                <a:r>
                  <a:rPr lang="en-US" sz="2000" dirty="0" smtClean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+9=4</m:t>
                    </m:r>
                  </m:oMath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 marL="0" lvl="1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     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Use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square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root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method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lvl="1" indent="-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+3)=±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 marL="0" lvl="1" indent="-457200"/>
                <a:r>
                  <a:rPr lang="en-US" sz="2000" dirty="0" smtClean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 marL="0" lvl="1" indent="-457200"/>
                <a:r>
                  <a:rPr lang="en-US" sz="1600" b="0" dirty="0" smtClean="0">
                    <a:ea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     −3                    −3          −3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lvl="1" indent="-457200"/>
                <a:r>
                  <a:rPr lang="en-US" sz="2000" b="0" dirty="0" smtClean="0">
                    <a:ea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endParaRPr lang="en-US" sz="20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839" y="2379801"/>
                <a:ext cx="5383161" cy="4374852"/>
              </a:xfrm>
              <a:prstGeom prst="rect">
                <a:avLst/>
              </a:prstGeom>
              <a:blipFill>
                <a:blip r:embed="rId3"/>
                <a:stretch>
                  <a:fillRect l="-1246" t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098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Quadratics, part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9097" y="875465"/>
            <a:ext cx="5633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a typeface="Cambria Math" panose="02040503050406030204" pitchFamily="18" charset="0"/>
              </a:rPr>
              <a:t>How to solve,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9097" y="1275575"/>
                <a:ext cx="5383161" cy="5427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n-US" sz="2000" b="1" dirty="0" smtClean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Quadratic Equation: 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works for all, need formula</a:t>
                </a:r>
              </a:p>
              <a:p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solidFill>
                      <a:srgbClr val="7030A0"/>
                    </a:solidFill>
                  </a:rPr>
                  <a:t>Quadratic Equation: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4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sz="2000" dirty="0" smtClean="0"/>
                  <a:t>*quadratic equation usually yields two answers</a:t>
                </a:r>
              </a:p>
              <a:p>
                <a:r>
                  <a:rPr lang="en-US" sz="2000" dirty="0" smtClean="0"/>
                  <a:t>*will need to simplify your radical (if decimal is okay as answer, type in calculator)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=−9,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33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97" y="1275575"/>
                <a:ext cx="5383161" cy="5427961"/>
              </a:xfrm>
              <a:prstGeom prst="rect">
                <a:avLst/>
              </a:prstGeom>
              <a:blipFill>
                <a:blip r:embed="rId2"/>
                <a:stretch>
                  <a:fillRect l="-1246" t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469626" y="1275575"/>
            <a:ext cx="5383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ea typeface="Cambria Math" panose="02040503050406030204" pitchFamily="18" charset="0"/>
              </a:rPr>
              <a:t>Quadratic Inequalities:</a:t>
            </a:r>
          </a:p>
          <a:p>
            <a:pPr algn="ctr"/>
            <a:endParaRPr lang="en-US" sz="2000" dirty="0">
              <a:ea typeface="Cambria Math" panose="02040503050406030204" pitchFamily="18" charset="0"/>
            </a:endParaRPr>
          </a:p>
          <a:p>
            <a:pPr algn="ctr"/>
            <a:r>
              <a:rPr lang="en-US" sz="2000" dirty="0" smtClean="0">
                <a:ea typeface="Cambria Math" panose="02040503050406030204" pitchFamily="18" charset="0"/>
              </a:rPr>
              <a:t>Follow same rules for dashed/solid line and testing point as linear inequalities.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894865" y="3346772"/>
            <a:ext cx="2532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maximum:  highest point</a:t>
            </a:r>
          </a:p>
          <a:p>
            <a:r>
              <a:rPr lang="en-US" dirty="0">
                <a:solidFill>
                  <a:srgbClr val="FF3300"/>
                </a:solidFill>
              </a:rPr>
              <a:t>m</a:t>
            </a:r>
            <a:r>
              <a:rPr lang="en-US" dirty="0" smtClean="0">
                <a:solidFill>
                  <a:srgbClr val="FF3300"/>
                </a:solidFill>
              </a:rPr>
              <a:t>inimum:  lowest point</a:t>
            </a:r>
            <a:endParaRPr lang="en-US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69626" y="4703245"/>
                <a:ext cx="4564968" cy="153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9±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/>
                  <a:t>(two answers)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26" y="4703245"/>
                <a:ext cx="4564968" cy="1537793"/>
              </a:xfrm>
              <a:prstGeom prst="rect">
                <a:avLst/>
              </a:prstGeom>
              <a:blipFill>
                <a:blip r:embed="rId3"/>
                <a:stretch>
                  <a:fillRect r="-668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636774" y="1075520"/>
            <a:ext cx="5216013" cy="3113022"/>
          </a:xfrm>
          <a:prstGeom prst="rect">
            <a:avLst/>
          </a:prstGeom>
          <a:noFill/>
          <a:ln w="6985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49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27378" y="1053083"/>
                <a:ext cx="112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78" y="1053083"/>
                <a:ext cx="1124731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87500" y="1053083"/>
                <a:ext cx="1237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500" y="1053083"/>
                <a:ext cx="123771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72978" y="931383"/>
                <a:ext cx="112473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978" y="931383"/>
                <a:ext cx="1124731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66790" y="1053083"/>
                <a:ext cx="1276311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790" y="1053083"/>
                <a:ext cx="1276311" cy="372410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60602" y="1053083"/>
                <a:ext cx="1270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602" y="1053083"/>
                <a:ext cx="1270796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759" y="1749356"/>
            <a:ext cx="2030481" cy="2011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903" y="1749356"/>
            <a:ext cx="2011680" cy="2011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9503" y="1749356"/>
            <a:ext cx="2011680" cy="20116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9105" y="1749356"/>
            <a:ext cx="2011680" cy="2011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4436" y="1749356"/>
            <a:ext cx="2003837" cy="201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679984"/>
                  </p:ext>
                </p:extLst>
              </p:nvPr>
            </p:nvGraphicFramePr>
            <p:xfrm>
              <a:off x="583903" y="4084899"/>
              <a:ext cx="11057281" cy="25411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77632">
                      <a:extLst>
                        <a:ext uri="{9D8B030D-6E8A-4147-A177-3AD203B41FA5}">
                          <a16:colId xmlns:a16="http://schemas.microsoft.com/office/drawing/2014/main" val="2496909304"/>
                        </a:ext>
                      </a:extLst>
                    </a:gridCol>
                    <a:gridCol w="4151008">
                      <a:extLst>
                        <a:ext uri="{9D8B030D-6E8A-4147-A177-3AD203B41FA5}">
                          <a16:colId xmlns:a16="http://schemas.microsoft.com/office/drawing/2014/main" val="1770828813"/>
                        </a:ext>
                      </a:extLst>
                    </a:gridCol>
                    <a:gridCol w="1276399">
                      <a:extLst>
                        <a:ext uri="{9D8B030D-6E8A-4147-A177-3AD203B41FA5}">
                          <a16:colId xmlns:a16="http://schemas.microsoft.com/office/drawing/2014/main" val="1085880454"/>
                        </a:ext>
                      </a:extLst>
                    </a:gridCol>
                    <a:gridCol w="4252242">
                      <a:extLst>
                        <a:ext uri="{9D8B030D-6E8A-4147-A177-3AD203B41FA5}">
                          <a16:colId xmlns:a16="http://schemas.microsoft.com/office/drawing/2014/main" val="3353022897"/>
                        </a:ext>
                      </a:extLst>
                    </a:gridCol>
                  </a:tblGrid>
                  <a:tr h="401385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Transformations</a:t>
                          </a:r>
                          <a:endParaRPr lang="en-US" sz="24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5224582"/>
                      </a:ext>
                    </a:extLst>
                  </a:tr>
                  <a:tr h="4013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)±</m:t>
                                </m:r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Moves graph</a:t>
                          </a:r>
                          <a:r>
                            <a:rPr lang="en-US" baseline="0" dirty="0" smtClean="0">
                              <a:solidFill>
                                <a:srgbClr val="C00000"/>
                              </a:solidFill>
                            </a:rPr>
                            <a:t> up (+) or down (-) b units.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Moves graph left (+) or right (-) b units.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968802"/>
                      </a:ext>
                    </a:extLst>
                  </a:tr>
                  <a:tr h="98971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Stretches</a:t>
                          </a:r>
                          <a:r>
                            <a:rPr lang="en-US" baseline="0" dirty="0" smtClean="0">
                              <a:solidFill>
                                <a:srgbClr val="00B050"/>
                              </a:solidFill>
                            </a:rPr>
                            <a:t> graph (a&gt;1) or shrinks graph (a&lt;1) vertically.  x’s stay the same, y multiplied by a.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US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Stretches graph (1/a) or shrinks</a:t>
                          </a:r>
                          <a:r>
                            <a:rPr lang="en-US" baseline="0" dirty="0" smtClean="0">
                              <a:solidFill>
                                <a:srgbClr val="00B050"/>
                              </a:solidFill>
                            </a:rPr>
                            <a:t> graph (a) horizontally.  x’s multiplied by 1/a, y stays same.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2988872"/>
                      </a:ext>
                    </a:extLst>
                  </a:tr>
                  <a:tr h="69280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Flips graph upside down (reflected</a:t>
                          </a:r>
                          <a:r>
                            <a:rPr lang="en-US" baseline="0" dirty="0" smtClean="0">
                              <a:solidFill>
                                <a:srgbClr val="0070C0"/>
                              </a:solidFill>
                            </a:rPr>
                            <a:t> over x-axis).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Flips graph side to side (reflected over y-axis).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9486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7679984"/>
                  </p:ext>
                </p:extLst>
              </p:nvPr>
            </p:nvGraphicFramePr>
            <p:xfrm>
              <a:off x="583903" y="4084899"/>
              <a:ext cx="11057281" cy="25411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77632">
                      <a:extLst>
                        <a:ext uri="{9D8B030D-6E8A-4147-A177-3AD203B41FA5}">
                          <a16:colId xmlns:a16="http://schemas.microsoft.com/office/drawing/2014/main" val="2496909304"/>
                        </a:ext>
                      </a:extLst>
                    </a:gridCol>
                    <a:gridCol w="4151008">
                      <a:extLst>
                        <a:ext uri="{9D8B030D-6E8A-4147-A177-3AD203B41FA5}">
                          <a16:colId xmlns:a16="http://schemas.microsoft.com/office/drawing/2014/main" val="1770828813"/>
                        </a:ext>
                      </a:extLst>
                    </a:gridCol>
                    <a:gridCol w="1276399">
                      <a:extLst>
                        <a:ext uri="{9D8B030D-6E8A-4147-A177-3AD203B41FA5}">
                          <a16:colId xmlns:a16="http://schemas.microsoft.com/office/drawing/2014/main" val="1085880454"/>
                        </a:ext>
                      </a:extLst>
                    </a:gridCol>
                    <a:gridCol w="4252242">
                      <a:extLst>
                        <a:ext uri="{9D8B030D-6E8A-4147-A177-3AD203B41FA5}">
                          <a16:colId xmlns:a16="http://schemas.microsoft.com/office/drawing/2014/main" val="3353022897"/>
                        </a:ext>
                      </a:extLst>
                    </a:gridCol>
                  </a:tblGrid>
                  <a:tr h="45720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/>
                            <a:t>Transformations</a:t>
                          </a:r>
                          <a:endParaRPr lang="en-US" sz="24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5224582"/>
                      </a:ext>
                    </a:extLst>
                  </a:tr>
                  <a:tr h="4013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442" t="-125758" r="-703982" b="-42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Moves graph</a:t>
                          </a:r>
                          <a:r>
                            <a:rPr lang="en-US" baseline="0" dirty="0" smtClean="0">
                              <a:solidFill>
                                <a:srgbClr val="C00000"/>
                              </a:solidFill>
                            </a:rPr>
                            <a:t> up (+) or down (-) b units.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432381" t="-125758" r="-333333" b="-4287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Moves graph left (+) or right (-) b units.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968802"/>
                      </a:ext>
                    </a:extLst>
                  </a:tr>
                  <a:tr h="9897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442" t="-91975" r="-703982" b="-74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Stretches</a:t>
                          </a:r>
                          <a:r>
                            <a:rPr lang="en-US" baseline="0" dirty="0" smtClean="0">
                              <a:solidFill>
                                <a:srgbClr val="00B050"/>
                              </a:solidFill>
                            </a:rPr>
                            <a:t> graph (a&gt;1) or shrinks graph (a&lt;1) vertically.  x’s stay the same, y multiplied by a.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432381" t="-91975" r="-333333" b="-74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Stretches graph (1/a) or shrinks</a:t>
                          </a:r>
                          <a:r>
                            <a:rPr lang="en-US" baseline="0" dirty="0" smtClean="0">
                              <a:solidFill>
                                <a:srgbClr val="00B050"/>
                              </a:solidFill>
                            </a:rPr>
                            <a:t> graph (a) horizontally.  x’s multiplied by 1/a, y stays same.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2988872"/>
                      </a:ext>
                    </a:extLst>
                  </a:tr>
                  <a:tr h="6928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442" t="-272807" r="-703982" b="-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Flips graph upside down (reflected</a:t>
                          </a:r>
                          <a:r>
                            <a:rPr lang="en-US" baseline="0" dirty="0" smtClean="0">
                              <a:solidFill>
                                <a:srgbClr val="0070C0"/>
                              </a:solidFill>
                            </a:rPr>
                            <a:t> over x-axis).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432381" t="-272807" r="-333333" b="-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0070C0"/>
                              </a:solidFill>
                            </a:rPr>
                            <a:t>Flips graph side to side (reflected over y-axis).</a:t>
                          </a:r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9486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5368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</a:t>
            </a:r>
            <a:br>
              <a:rPr lang="en-US" dirty="0" smtClean="0"/>
            </a:br>
            <a:r>
              <a:rPr lang="en-US" dirty="0" smtClean="0"/>
              <a:t>(not provided on formula sheet)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9023" y="1776642"/>
                <a:ext cx="2607860" cy="4235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smtClean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Exponents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≠0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en-US" dirty="0">
                    <a:solidFill>
                      <a:srgbClr val="C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ra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23" y="1776642"/>
                <a:ext cx="2607860" cy="4235455"/>
              </a:xfrm>
              <a:prstGeom prst="rect">
                <a:avLst/>
              </a:prstGeom>
              <a:blipFill>
                <a:blip r:embed="rId2"/>
                <a:stretch>
                  <a:fillRect t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566615" y="1393419"/>
                <a:ext cx="3666698" cy="2337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Lines</a:t>
                </a:r>
                <a:endParaRPr lang="en-US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0" i="1" dirty="0" smtClean="0">
                  <a:solidFill>
                    <a:srgbClr val="FF33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𝑚𝑥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𝑜𝑟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𝑚𝑥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i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i="1" dirty="0" smtClean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dirty="0" smtClean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slope, </a:t>
                </a:r>
                <a:r>
                  <a:rPr lang="en-US" i="1" dirty="0" smtClean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>
                    <a:solidFill>
                      <a:srgbClr val="FF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y-intercept</a:t>
                </a:r>
              </a:p>
              <a:p>
                <a:pPr algn="ctr"/>
                <a:endParaRPr lang="en-US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33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15" y="1393419"/>
                <a:ext cx="3666698" cy="2337178"/>
              </a:xfrm>
              <a:prstGeom prst="rect">
                <a:avLst/>
              </a:prstGeom>
              <a:blipFill>
                <a:blip r:embed="rId3"/>
                <a:stretch>
                  <a:fillRect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6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70"/>
              <p:cNvSpPr>
                <a:spLocks noChangeArrowheads="1"/>
              </p:cNvSpPr>
              <p:nvPr/>
            </p:nvSpPr>
            <p:spPr bwMode="auto">
              <a:xfrm>
                <a:off x="2919997" y="4679410"/>
                <a:ext cx="6005639" cy="1660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kumimoji="0" lang="en-US" altLang="en-US" b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Vertex Form:</a:t>
                </a:r>
                <a:r>
                  <a:rPr kumimoji="0" lang="en-US" altLang="en-US" b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= a(x 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‒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h)</a:t>
                </a:r>
                <a:r>
                  <a:rPr kumimoji="0" lang="en-US" altLang="en-US" b="0" i="1" u="none" strike="noStrike" cap="none" normalizeH="0" baseline="3000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k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f(x) = a(x </a:t>
                </a:r>
                <a:r>
                  <a:rPr lang="en-US" altLang="en-US" i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‒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h)</a:t>
                </a:r>
                <a:r>
                  <a:rPr kumimoji="0" lang="en-US" altLang="en-US" b="0" i="1" u="none" strike="noStrike" cap="none" normalizeH="0" baseline="3000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k</a:t>
                </a:r>
              </a:p>
              <a:p>
                <a:r>
                  <a:rPr lang="en-US" altLang="en-US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With vertex at (</a:t>
                </a:r>
                <a:r>
                  <a:rPr lang="en-US" altLang="en-US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i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b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Standard Form:</a:t>
                </a:r>
                <a:r>
                  <a:rPr kumimoji="0" lang="en-US" altLang="en-US" b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= ax</a:t>
                </a:r>
                <a:r>
                  <a:rPr kumimoji="0" lang="en-US" altLang="en-US" b="0" i="1" u="none" strike="noStrike" cap="none" normalizeH="0" baseline="3000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kumimoji="0" lang="en-US" altLang="en-US" b="0" i="1" u="none" strike="noStrike" cap="none" normalizeH="0" baseline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bx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kumimoji="0" lang="en-US" alt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f(x) = ax</a:t>
                </a:r>
                <a:r>
                  <a:rPr kumimoji="0" lang="en-US" altLang="en-US" b="0" i="1" u="none" strike="noStrike" cap="none" normalizeH="0" baseline="3000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kumimoji="0" lang="en-US" altLang="en-US" b="0" i="1" u="none" strike="noStrike" cap="none" normalizeH="0" baseline="0" dirty="0" err="1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bx</a:t>
                </a:r>
                <a:r>
                  <a:rPr kumimoji="0" lang="en-US" altLang="en-US" b="0" i="1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</a:p>
              <a:p>
                <a:pPr lvl="0"/>
                <a:r>
                  <a:rPr kumimoji="0" lang="en-US" altLang="en-US" b="0" i="0" u="none" strike="noStrike" cap="none" normalizeH="0" baseline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With</a:t>
                </a:r>
                <a:r>
                  <a:rPr kumimoji="0" lang="en-US" altLang="en-US" b="0" i="0" u="none" strike="noStrike" cap="none" normalizeH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vertex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9997" y="4679410"/>
                <a:ext cx="6005639" cy="1660968"/>
              </a:xfrm>
              <a:prstGeom prst="rect">
                <a:avLst/>
              </a:prstGeom>
              <a:blipFill>
                <a:blip r:embed="rId4"/>
                <a:stretch>
                  <a:fillRect t="-2206" b="-3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233313" y="1558603"/>
                <a:ext cx="4435523" cy="2087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smtClean="0">
                    <a:solidFill>
                      <a:srgbClr val="00B05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Factoring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solidFill>
                    <a:srgbClr val="00B05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 smtClean="0">
                  <a:solidFill>
                    <a:srgbClr val="00B05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 smtClean="0">
                  <a:solidFill>
                    <a:srgbClr val="00B05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𝑎𝑏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13" y="1558603"/>
                <a:ext cx="4435523" cy="2087110"/>
              </a:xfrm>
              <a:prstGeom prst="rect">
                <a:avLst/>
              </a:prstGeom>
              <a:blipFill>
                <a:blip r:embed="rId5"/>
                <a:stretch>
                  <a:fillRect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/>
          <p:cNvCxnSpPr/>
          <p:nvPr/>
        </p:nvCxnSpPr>
        <p:spPr>
          <a:xfrm>
            <a:off x="3036883" y="1363384"/>
            <a:ext cx="0" cy="4734426"/>
          </a:xfrm>
          <a:prstGeom prst="line">
            <a:avLst/>
          </a:prstGeom>
          <a:ln w="8255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140122" y="3894370"/>
            <a:ext cx="8364941" cy="0"/>
          </a:xfrm>
          <a:prstGeom prst="line">
            <a:avLst/>
          </a:prstGeom>
          <a:ln w="57150">
            <a:solidFill>
              <a:srgbClr val="0070C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317474" y="1558603"/>
            <a:ext cx="0" cy="2253880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2" name="Rectangle 2111"/>
              <p:cNvSpPr/>
              <p:nvPr/>
            </p:nvSpPr>
            <p:spPr>
              <a:xfrm>
                <a:off x="9124369" y="4747116"/>
                <a:ext cx="2309030" cy="977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Quadratic Formula</a:t>
                </a:r>
                <a:r>
                  <a:rPr lang="en-US" alt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en-US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alt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en-US" alt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12" name="Rectangle 2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4369" y="4747116"/>
                <a:ext cx="2309030" cy="977896"/>
              </a:xfrm>
              <a:prstGeom prst="rect">
                <a:avLst/>
              </a:prstGeom>
              <a:blipFill>
                <a:blip r:embed="rId6"/>
                <a:stretch>
                  <a:fillRect t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3" name="TextBox 2112"/>
          <p:cNvSpPr txBox="1"/>
          <p:nvPr/>
        </p:nvSpPr>
        <p:spPr>
          <a:xfrm>
            <a:off x="3113962" y="4136939"/>
            <a:ext cx="840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Quadratics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2729" y="958645"/>
                <a:ext cx="11046541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4"/>
                <a:r>
                  <a:rPr lang="en-US" sz="2000" dirty="0" smtClean="0">
                    <a:solidFill>
                      <a:srgbClr val="C00000"/>
                    </a:solidFill>
                  </a:rPr>
                  <a:t>If-Then (conditional)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lvl="4" algn="ctr"/>
                <a:endParaRPr lang="en-US" sz="2000" dirty="0"/>
              </a:p>
              <a:p>
                <a:pPr lvl="4"/>
                <a:r>
                  <a:rPr lang="en-US" sz="2000" dirty="0" smtClean="0">
                    <a:solidFill>
                      <a:srgbClr val="FF3300"/>
                    </a:solidFill>
                  </a:rPr>
                  <a:t>Inverse					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>
                        <a:solidFill>
                          <a:srgbClr val="FF33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000" dirty="0" smtClean="0">
                  <a:solidFill>
                    <a:srgbClr val="FF3300"/>
                  </a:solidFill>
                </a:endParaRPr>
              </a:p>
              <a:p>
                <a:pPr lvl="4"/>
                <a:endParaRPr lang="en-US" sz="2000" dirty="0"/>
              </a:p>
              <a:p>
                <a:pPr lvl="4"/>
                <a:r>
                  <a:rPr lang="en-US" sz="2000" dirty="0" smtClean="0">
                    <a:solidFill>
                      <a:srgbClr val="00B050"/>
                    </a:solidFill>
                  </a:rPr>
                  <a:t>Converse	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dirty="0" smtClean="0">
                  <a:solidFill>
                    <a:srgbClr val="00B050"/>
                  </a:solidFill>
                </a:endParaRPr>
              </a:p>
              <a:p>
                <a:pPr lvl="4"/>
                <a:endParaRPr lang="en-US" sz="2000" dirty="0"/>
              </a:p>
              <a:p>
                <a:pPr lvl="4"/>
                <a:r>
                  <a:rPr lang="en-US" sz="2000" dirty="0" smtClean="0">
                    <a:solidFill>
                      <a:srgbClr val="0070C0"/>
                    </a:solidFill>
                  </a:rPr>
                  <a:t>Contrapositive	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b="1" dirty="0" smtClean="0">
                    <a:solidFill>
                      <a:srgbClr val="7030A0"/>
                    </a:solidFill>
                  </a:rPr>
                  <a:t>Truth values:  </a:t>
                </a:r>
                <a:r>
                  <a:rPr lang="en-US" sz="2000" dirty="0" smtClean="0"/>
                  <a:t>Each p, q, ~p, ~q are assigned either true (T) or false (F) as a value.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000" dirty="0" smtClean="0">
                    <a:solidFill>
                      <a:srgbClr val="7030A0"/>
                    </a:solidFill>
                  </a:rPr>
                  <a:t>An entire statement is considered true when…</a:t>
                </a:r>
              </a:p>
              <a:p>
                <a:pPr marL="342900" indent="-342900" algn="ctr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7030A0"/>
                    </a:solidFill>
                  </a:rPr>
                  <a:t>Both parts are true</a:t>
                </a:r>
              </a:p>
              <a:p>
                <a:pPr marL="342900" indent="-342900" algn="ctr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7030A0"/>
                    </a:solidFill>
                  </a:rPr>
                  <a:t>You start with false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29" y="958645"/>
                <a:ext cx="11046541" cy="4093428"/>
              </a:xfrm>
              <a:prstGeom prst="rect">
                <a:avLst/>
              </a:prstGeom>
              <a:blipFill>
                <a:blip r:embed="rId2"/>
                <a:stretch>
                  <a:fillRect t="-744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97257"/>
              </p:ext>
            </p:extLst>
          </p:nvPr>
        </p:nvGraphicFramePr>
        <p:xfrm>
          <a:off x="7929728" y="4531056"/>
          <a:ext cx="3137468" cy="1864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367">
                  <a:extLst>
                    <a:ext uri="{9D8B030D-6E8A-4147-A177-3AD203B41FA5}">
                      <a16:colId xmlns:a16="http://schemas.microsoft.com/office/drawing/2014/main" val="3871733953"/>
                    </a:ext>
                  </a:extLst>
                </a:gridCol>
                <a:gridCol w="784367">
                  <a:extLst>
                    <a:ext uri="{9D8B030D-6E8A-4147-A177-3AD203B41FA5}">
                      <a16:colId xmlns:a16="http://schemas.microsoft.com/office/drawing/2014/main" val="2720031390"/>
                    </a:ext>
                  </a:extLst>
                </a:gridCol>
                <a:gridCol w="784367">
                  <a:extLst>
                    <a:ext uri="{9D8B030D-6E8A-4147-A177-3AD203B41FA5}">
                      <a16:colId xmlns:a16="http://schemas.microsoft.com/office/drawing/2014/main" val="702826508"/>
                    </a:ext>
                  </a:extLst>
                </a:gridCol>
                <a:gridCol w="784367">
                  <a:extLst>
                    <a:ext uri="{9D8B030D-6E8A-4147-A177-3AD203B41FA5}">
                      <a16:colId xmlns:a16="http://schemas.microsoft.com/office/drawing/2014/main" val="1688910233"/>
                    </a:ext>
                  </a:extLst>
                </a:gridCol>
              </a:tblGrid>
              <a:tr h="316427">
                <a:tc rowSpan="5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66"/>
                          </a:solidFill>
                        </a:rPr>
                        <a:t>All possible combinations</a:t>
                      </a:r>
                      <a:endParaRPr lang="en-US" sz="1600" dirty="0">
                        <a:solidFill>
                          <a:srgbClr val="FF0066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i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i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→ q</a:t>
                      </a:r>
                      <a:endParaRPr lang="en-US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521114"/>
                  </a:ext>
                </a:extLst>
              </a:tr>
              <a:tr h="3746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66"/>
                          </a:solidFill>
                        </a:rPr>
                        <a:t>T</a:t>
                      </a:r>
                      <a:endParaRPr 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66"/>
                          </a:solidFill>
                        </a:rPr>
                        <a:t>T</a:t>
                      </a:r>
                      <a:endParaRPr 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45455"/>
                  </a:ext>
                </a:extLst>
              </a:tr>
              <a:tr h="3746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66"/>
                          </a:solidFill>
                        </a:rPr>
                        <a:t>T</a:t>
                      </a:r>
                      <a:endParaRPr 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66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72099"/>
                  </a:ext>
                </a:extLst>
              </a:tr>
              <a:tr h="3746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66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66"/>
                          </a:solidFill>
                        </a:rPr>
                        <a:t>T</a:t>
                      </a:r>
                      <a:endParaRPr 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162"/>
                  </a:ext>
                </a:extLst>
              </a:tr>
              <a:tr h="3746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66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66"/>
                          </a:solidFill>
                        </a:rPr>
                        <a:t>F</a:t>
                      </a:r>
                      <a:endParaRPr lang="en-US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1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08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2388" y="844323"/>
            <a:ext cx="9389558" cy="358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</a:rPr>
              <a:t>Arithmetic:  </a:t>
            </a:r>
            <a:r>
              <a:rPr lang="en-US" sz="2400" dirty="0" smtClean="0">
                <a:solidFill>
                  <a:srgbClr val="FF0066"/>
                </a:solidFill>
              </a:rPr>
              <a:t>adds or subtracts a number to each term to get the next term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100" dirty="0" smtClean="0"/>
          </a:p>
          <a:p>
            <a:r>
              <a:rPr lang="en-US" sz="2400" b="1" dirty="0" smtClean="0">
                <a:solidFill>
                  <a:srgbClr val="7030A0"/>
                </a:solidFill>
              </a:rPr>
              <a:t>Geometric:  </a:t>
            </a:r>
            <a:r>
              <a:rPr lang="en-US" sz="2400" dirty="0" smtClean="0">
                <a:solidFill>
                  <a:srgbClr val="7030A0"/>
                </a:solidFill>
              </a:rPr>
              <a:t>multiplies a previous term by a number to get the next term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340" y="2908327"/>
            <a:ext cx="3339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n</a:t>
            </a:r>
            <a:r>
              <a:rPr lang="en-US" dirty="0" smtClean="0"/>
              <a:t> = number of term (i.e. 9</a:t>
            </a:r>
            <a:r>
              <a:rPr lang="en-US" baseline="30000" dirty="0" smtClean="0"/>
              <a:t>th</a:t>
            </a:r>
            <a:r>
              <a:rPr lang="en-US" dirty="0" smtClean="0"/>
              <a:t> term)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a </a:t>
            </a:r>
            <a:r>
              <a:rPr lang="en-US" dirty="0" smtClean="0"/>
              <a:t>= first term</a:t>
            </a:r>
          </a:p>
          <a:p>
            <a:r>
              <a:rPr lang="en-US" dirty="0" smtClean="0">
                <a:solidFill>
                  <a:srgbClr val="FF0066"/>
                </a:solidFill>
              </a:rPr>
              <a:t>d </a:t>
            </a:r>
            <a:r>
              <a:rPr lang="en-US" dirty="0" smtClean="0"/>
              <a:t>= common difference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352" y="5909334"/>
            <a:ext cx="3339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</a:t>
            </a:r>
            <a:r>
              <a:rPr lang="en-US" dirty="0" smtClean="0"/>
              <a:t> = number of term (i.e. 9</a:t>
            </a:r>
            <a:r>
              <a:rPr lang="en-US" baseline="30000" dirty="0" smtClean="0"/>
              <a:t>th</a:t>
            </a:r>
            <a:r>
              <a:rPr lang="en-US" dirty="0" smtClean="0"/>
              <a:t> term)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 </a:t>
            </a:r>
            <a:r>
              <a:rPr lang="en-US" dirty="0" smtClean="0"/>
              <a:t>= first term</a:t>
            </a:r>
          </a:p>
          <a:p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= common ratio (times what)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8945" y="1754381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 3, 5, 7, 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88945" y="4926843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 2, 4, 8, …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95382" y="2292918"/>
                <a:ext cx="2751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4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82" y="2292918"/>
                <a:ext cx="2751587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46265" y="1276594"/>
                <a:ext cx="2716513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1, 3, 5, 7, … find 100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term</a:t>
                </a:r>
              </a:p>
              <a:p>
                <a:r>
                  <a:rPr lang="en-US" dirty="0" smtClean="0"/>
                  <a:t>n = 100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 = 1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 = 2 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=1+2(100−1)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=1+2(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198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=199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265" y="1276594"/>
                <a:ext cx="2716513" cy="2585323"/>
              </a:xfrm>
              <a:prstGeom prst="rect">
                <a:avLst/>
              </a:prstGeom>
              <a:blipFill>
                <a:blip r:embed="rId3"/>
                <a:stretch>
                  <a:fillRect l="-2018" t="-1176"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180346" y="1308177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  +2 +2</a:t>
            </a:r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6200000">
            <a:off x="3209169" y="1697509"/>
            <a:ext cx="371288" cy="272957"/>
          </a:xfrm>
          <a:prstGeom prst="arc">
            <a:avLst>
              <a:gd name="adj1" fmla="val 16200000"/>
              <a:gd name="adj2" fmla="val 5014264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6200000">
            <a:off x="3515037" y="1708279"/>
            <a:ext cx="371288" cy="272957"/>
          </a:xfrm>
          <a:prstGeom prst="arc">
            <a:avLst>
              <a:gd name="adj1" fmla="val 16200000"/>
              <a:gd name="adj2" fmla="val 5014264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6200000">
            <a:off x="3833906" y="1709488"/>
            <a:ext cx="371288" cy="272957"/>
          </a:xfrm>
          <a:prstGeom prst="arc">
            <a:avLst>
              <a:gd name="adj1" fmla="val 16200000"/>
              <a:gd name="adj2" fmla="val 5014264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78130" y="4433823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⋅</a:t>
            </a:r>
            <a:r>
              <a:rPr lang="en-US" dirty="0" smtClean="0"/>
              <a:t>2 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⋅</a:t>
            </a:r>
            <a:r>
              <a:rPr lang="en-US" dirty="0" smtClean="0"/>
              <a:t>2  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⋅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Arc 14"/>
          <p:cNvSpPr/>
          <p:nvPr/>
        </p:nvSpPr>
        <p:spPr>
          <a:xfrm rot="16200000">
            <a:off x="3206953" y="4823155"/>
            <a:ext cx="371288" cy="272957"/>
          </a:xfrm>
          <a:prstGeom prst="arc">
            <a:avLst>
              <a:gd name="adj1" fmla="val 16200000"/>
              <a:gd name="adj2" fmla="val 5014264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16200000">
            <a:off x="3512821" y="4833925"/>
            <a:ext cx="371288" cy="272957"/>
          </a:xfrm>
          <a:prstGeom prst="arc">
            <a:avLst>
              <a:gd name="adj1" fmla="val 16200000"/>
              <a:gd name="adj2" fmla="val 5014264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6200000">
            <a:off x="3831690" y="4835134"/>
            <a:ext cx="371288" cy="272957"/>
          </a:xfrm>
          <a:prstGeom prst="arc">
            <a:avLst>
              <a:gd name="adj1" fmla="val 16200000"/>
              <a:gd name="adj2" fmla="val 5014264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11396" y="5449144"/>
                <a:ext cx="1958421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396" y="5449144"/>
                <a:ext cx="1958421" cy="4769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04774" y="4383864"/>
                <a:ext cx="2599494" cy="2442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1, 2, </a:t>
                </a:r>
                <a:r>
                  <a:rPr lang="en-US" dirty="0"/>
                  <a:t>4</a:t>
                </a:r>
                <a:r>
                  <a:rPr lang="en-US" dirty="0" smtClean="0"/>
                  <a:t>, </a:t>
                </a:r>
                <a:r>
                  <a:rPr lang="en-US" dirty="0"/>
                  <a:t>8</a:t>
                </a:r>
                <a:r>
                  <a:rPr lang="en-US" dirty="0" smtClean="0"/>
                  <a:t>, … find 15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term</a:t>
                </a:r>
              </a:p>
              <a:p>
                <a:r>
                  <a:rPr lang="en-US" dirty="0" smtClean="0"/>
                  <a:t>n = 15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 = 1</a:t>
                </a:r>
              </a:p>
              <a:p>
                <a:r>
                  <a:rPr lang="en-US" dirty="0" smtClean="0"/>
                  <a:t>r = 2 </a:t>
                </a:r>
              </a:p>
              <a:p>
                <a:endParaRPr lang="en-US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(15−1)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16384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=16384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774" y="4383864"/>
                <a:ext cx="2599494" cy="2442913"/>
              </a:xfrm>
              <a:prstGeom prst="rect">
                <a:avLst/>
              </a:prstGeom>
              <a:blipFill>
                <a:blip r:embed="rId5"/>
                <a:stretch>
                  <a:fillRect l="-1874" t="-1247" r="-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499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Fractions and Polynomials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943897"/>
            <a:ext cx="103314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Add/Subtract:</a:t>
            </a:r>
            <a:r>
              <a:rPr lang="en-US" sz="2400" dirty="0" smtClean="0"/>
              <a:t>  denominators MUST be same!</a:t>
            </a:r>
          </a:p>
          <a:p>
            <a:pPr lvl="1"/>
            <a:r>
              <a:rPr lang="en-US" sz="2400" dirty="0" smtClean="0"/>
              <a:t>Add/subtract numerators only, simplify if possible (may need to use factoring)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What if denominators are different?  Make same!</a:t>
            </a:r>
          </a:p>
          <a:p>
            <a:pPr lvl="2"/>
            <a:r>
              <a:rPr lang="en-US" sz="2400" dirty="0" smtClean="0"/>
              <a:t>*multiply to get common denominators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8755" y="2311707"/>
                <a:ext cx="2478050" cy="583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755" y="2311707"/>
                <a:ext cx="2478050" cy="583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24948" y="2311707"/>
                <a:ext cx="5755550" cy="617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948" y="2311707"/>
                <a:ext cx="5755550" cy="6176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2696" y="4432863"/>
                <a:ext cx="1550168" cy="583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96" y="4432863"/>
                <a:ext cx="1550168" cy="5833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4581" y="5647564"/>
                <a:ext cx="2766398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81" y="5647564"/>
                <a:ext cx="2766398" cy="588366"/>
              </a:xfrm>
              <a:prstGeom prst="rect">
                <a:avLst/>
              </a:prstGeom>
              <a:blipFill>
                <a:blip r:embed="rId5"/>
                <a:stretch>
                  <a:fillRect l="-221" t="-2062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3485" y="5049317"/>
            <a:ext cx="374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Common denominator: 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+ 4)(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0076" y="4514877"/>
                <a:ext cx="3582647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+4)(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+4)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+4)(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76" y="4514877"/>
                <a:ext cx="3582647" cy="640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0075" y="5311478"/>
                <a:ext cx="3582647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+4)(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+4)(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75" y="5311478"/>
                <a:ext cx="3582647" cy="672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95543" y="6079328"/>
                <a:ext cx="2031710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−(2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+8)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+4)(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543" y="6079328"/>
                <a:ext cx="2031710" cy="6721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41675" y="4499761"/>
                <a:ext cx="1820114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+4)(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675" y="4499761"/>
                <a:ext cx="1820114" cy="6721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13008" y="5563758"/>
                <a:ext cx="1677447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+4)(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008" y="5563758"/>
                <a:ext cx="1677447" cy="672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435946" y="4514877"/>
            <a:ext cx="0" cy="2033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703146" y="4432863"/>
            <a:ext cx="0" cy="2033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825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Fractions and Polynomials, part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8929" y="1091381"/>
            <a:ext cx="5247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Multiply/Divide:  </a:t>
            </a:r>
            <a:r>
              <a:rPr lang="en-US" sz="2400" dirty="0" smtClean="0"/>
              <a:t>use rules of exponents</a:t>
            </a:r>
          </a:p>
          <a:p>
            <a:pPr lvl="1"/>
            <a:r>
              <a:rPr lang="en-US" sz="2400" dirty="0" smtClean="0"/>
              <a:t>*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÷ </a:t>
            </a:r>
            <a:r>
              <a:rPr lang="en-US" sz="2400" dirty="0" smtClean="0">
                <a:ea typeface="Cambria Math" panose="02040503050406030204" pitchFamily="18" charset="0"/>
              </a:rPr>
              <a:t>= multiply by reciprocal (flip)!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57052" y="2287617"/>
                <a:ext cx="6957739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=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5∙2∙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3∙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=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𝑥𝑦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=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52" y="2287617"/>
                <a:ext cx="6957739" cy="8042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9397" y="4376352"/>
                <a:ext cx="10193047" cy="804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= 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𝑥𝑧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= 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2∙4∙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7∙6∙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= 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= 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397" y="4376352"/>
                <a:ext cx="10193047" cy="8042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470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Equations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091381"/>
            <a:ext cx="7514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*multiply </a:t>
            </a:r>
            <a:r>
              <a:rPr lang="en-US" sz="2400" dirty="0" smtClean="0">
                <a:solidFill>
                  <a:srgbClr val="C00000"/>
                </a:solidFill>
              </a:rPr>
              <a:t>ENTIRE</a:t>
            </a:r>
            <a:r>
              <a:rPr lang="en-US" sz="2400" dirty="0" smtClean="0"/>
              <a:t> equation by least common denominator!</a:t>
            </a:r>
          </a:p>
          <a:p>
            <a:r>
              <a:rPr lang="en-US" sz="2400" dirty="0" smtClean="0"/>
              <a:t>*for variable denominators, choose “largest”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45243" y="1799249"/>
                <a:ext cx="3487995" cy="4518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𝐿𝐶𝐷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  2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=10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sz="12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2+3=20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sz="12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sz="120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43" y="1799249"/>
                <a:ext cx="3487995" cy="45186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10470" y="2141901"/>
                <a:ext cx="2170402" cy="4716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𝐿𝐶𝐷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:  6</m:t>
                      </m:r>
                    </m:oMath>
                  </m:oMathPara>
                </a14:m>
                <a:endParaRPr lang="en-US" b="0" dirty="0" smtClean="0">
                  <a:solidFill>
                    <a:srgbClr val="FF3300"/>
                  </a:solidFill>
                </a:endParaRPr>
              </a:p>
              <a:p>
                <a:endParaRPr lang="en-US" sz="1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sz="1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sz="1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sz="1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470" y="2141901"/>
                <a:ext cx="2170402" cy="4716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 rot="21391192">
            <a:off x="3834462" y="4232816"/>
            <a:ext cx="305364" cy="75858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746078">
            <a:off x="4462940" y="4253596"/>
            <a:ext cx="260449" cy="79941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0767" y="4161402"/>
            <a:ext cx="356451" cy="838568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853922" flipH="1">
            <a:off x="9118748" y="3761694"/>
            <a:ext cx="260449" cy="7994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513065" y="3736984"/>
            <a:ext cx="204141" cy="8385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17206" y="3736984"/>
            <a:ext cx="204141" cy="8385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6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7797" y="726142"/>
                <a:ext cx="10904561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Two-Way Frequency Tables</a:t>
                </a:r>
              </a:p>
              <a:p>
                <a:pPr lvl="1"/>
                <a:r>
                  <a:rPr lang="en-US" sz="2000" dirty="0" smtClean="0"/>
                  <a:t>-compares two types of data together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000" b="1" dirty="0" smtClean="0">
                    <a:solidFill>
                      <a:srgbClr val="00B050"/>
                    </a:solidFill>
                  </a:rPr>
                  <a:t>Correlation</a:t>
                </a:r>
              </a:p>
              <a:p>
                <a:pPr lvl="1"/>
                <a:r>
                  <a:rPr lang="en-US" sz="2000" dirty="0" smtClean="0"/>
                  <a:t>3 types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 smtClean="0"/>
                  <a:t>*</a:t>
                </a:r>
                <a:r>
                  <a:rPr lang="en-US" sz="2000" b="1" dirty="0" smtClean="0">
                    <a:solidFill>
                      <a:srgbClr val="0070C0"/>
                    </a:solidFill>
                  </a:rPr>
                  <a:t>Correlation coefficient, 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000" b="0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“How well data fits a line”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97" y="726142"/>
                <a:ext cx="10904561" cy="4708981"/>
              </a:xfrm>
              <a:prstGeom prst="rect">
                <a:avLst/>
              </a:prstGeom>
              <a:blipFill>
                <a:blip r:embed="rId2"/>
                <a:stretch>
                  <a:fillRect l="-615" t="-647" b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451678" y="1955141"/>
            <a:ext cx="390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Sometimes the totals are not provided, but you can calculate!</a:t>
            </a:r>
            <a:endParaRPr 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716169"/>
              </p:ext>
            </p:extLst>
          </p:nvPr>
        </p:nvGraphicFramePr>
        <p:xfrm>
          <a:off x="3090081" y="1546787"/>
          <a:ext cx="4102292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5573">
                  <a:extLst>
                    <a:ext uri="{9D8B030D-6E8A-4147-A177-3AD203B41FA5}">
                      <a16:colId xmlns:a16="http://schemas.microsoft.com/office/drawing/2014/main" val="2454649254"/>
                    </a:ext>
                  </a:extLst>
                </a:gridCol>
                <a:gridCol w="1025573">
                  <a:extLst>
                    <a:ext uri="{9D8B030D-6E8A-4147-A177-3AD203B41FA5}">
                      <a16:colId xmlns:a16="http://schemas.microsoft.com/office/drawing/2014/main" val="2685615527"/>
                    </a:ext>
                  </a:extLst>
                </a:gridCol>
                <a:gridCol w="1025573">
                  <a:extLst>
                    <a:ext uri="{9D8B030D-6E8A-4147-A177-3AD203B41FA5}">
                      <a16:colId xmlns:a16="http://schemas.microsoft.com/office/drawing/2014/main" val="4285174516"/>
                    </a:ext>
                  </a:extLst>
                </a:gridCol>
                <a:gridCol w="1025573">
                  <a:extLst>
                    <a:ext uri="{9D8B030D-6E8A-4147-A177-3AD203B41FA5}">
                      <a16:colId xmlns:a16="http://schemas.microsoft.com/office/drawing/2014/main" val="1792180934"/>
                    </a:ext>
                  </a:extLst>
                </a:gridCol>
              </a:tblGrid>
              <a:tr h="333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Truck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66200"/>
                  </a:ext>
                </a:extLst>
              </a:tr>
              <a:tr h="33314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Women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361540"/>
                  </a:ext>
                </a:extLst>
              </a:tr>
              <a:tr h="33314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916829"/>
                  </a:ext>
                </a:extLst>
              </a:tr>
              <a:tr h="33314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77202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6946710" y="1955141"/>
            <a:ext cx="245663" cy="951536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146" y="5459316"/>
            <a:ext cx="949080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71" y="5384075"/>
            <a:ext cx="1056888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596" y="3244733"/>
            <a:ext cx="87297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295" y="5454897"/>
            <a:ext cx="962973" cy="100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0607" y="3244733"/>
            <a:ext cx="87568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2373" y="5452313"/>
            <a:ext cx="979286" cy="1005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5881" y="3244733"/>
            <a:ext cx="89057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0772" y="3244733"/>
            <a:ext cx="89355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937" y="5464484"/>
            <a:ext cx="960267" cy="1005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0940" y="5459316"/>
            <a:ext cx="982905" cy="1005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087" y="5445310"/>
            <a:ext cx="963248" cy="10058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24700" y="3518761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positive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5329" y="3518761"/>
            <a:ext cx="99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negative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08662" y="351876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no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71577" y="3244733"/>
            <a:ext cx="754989" cy="585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31809" y="3179928"/>
            <a:ext cx="613583" cy="749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7797" y="6465156"/>
            <a:ext cx="1130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 = 1 strong positive --------------------------------------------- r = 0 no ------------------------------------------- r = -1 strong negative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45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Statistics, part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5909" y="1278114"/>
            <a:ext cx="110273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a data set: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Measures of Central Tendency</a:t>
            </a:r>
            <a:r>
              <a:rPr lang="en-US" sz="2400" dirty="0" smtClean="0">
                <a:solidFill>
                  <a:srgbClr val="C00000"/>
                </a:solidFill>
              </a:rPr>
              <a:t>—what number </a:t>
            </a:r>
            <a:r>
              <a:rPr lang="en-US" sz="2400" b="1" u="sng" dirty="0" smtClean="0">
                <a:solidFill>
                  <a:srgbClr val="C00000"/>
                </a:solidFill>
              </a:rPr>
              <a:t>best</a:t>
            </a:r>
            <a:r>
              <a:rPr lang="en-US" sz="2400" dirty="0" smtClean="0">
                <a:solidFill>
                  <a:srgbClr val="C00000"/>
                </a:solidFill>
              </a:rPr>
              <a:t> represents the middle?</a:t>
            </a:r>
          </a:p>
          <a:p>
            <a:pPr lvl="2"/>
            <a:r>
              <a:rPr lang="en-US" sz="2400" b="1" dirty="0" smtClean="0">
                <a:solidFill>
                  <a:srgbClr val="FF3300"/>
                </a:solidFill>
              </a:rPr>
              <a:t>Mean:</a:t>
            </a:r>
            <a:r>
              <a:rPr lang="en-US" sz="2400" dirty="0" smtClean="0">
                <a:solidFill>
                  <a:srgbClr val="FF3300"/>
                </a:solidFill>
              </a:rPr>
              <a:t>  “fair share” or average</a:t>
            </a:r>
          </a:p>
          <a:p>
            <a:pPr lvl="2"/>
            <a:r>
              <a:rPr lang="en-US" sz="2400" dirty="0" smtClean="0"/>
              <a:t>              add all numbers together, divide by how many numbers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2400" b="1" dirty="0" smtClean="0">
                <a:solidFill>
                  <a:srgbClr val="00B050"/>
                </a:solidFill>
              </a:rPr>
              <a:t>Median:</a:t>
            </a:r>
            <a:r>
              <a:rPr lang="en-US" sz="2400" dirty="0" smtClean="0">
                <a:solidFill>
                  <a:srgbClr val="00B050"/>
                </a:solidFill>
              </a:rPr>
              <a:t>  the physical middle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        put numbers in order smallest to largest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         if two, take mean of two middle numbers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2400" b="1" dirty="0" smtClean="0">
                <a:solidFill>
                  <a:srgbClr val="0070C0"/>
                </a:solidFill>
              </a:rPr>
              <a:t>Mode:</a:t>
            </a:r>
            <a:r>
              <a:rPr lang="en-US" sz="2400" dirty="0" smtClean="0">
                <a:solidFill>
                  <a:srgbClr val="0070C0"/>
                </a:solidFill>
              </a:rPr>
              <a:t>  most frequent</a:t>
            </a:r>
          </a:p>
          <a:p>
            <a:pPr lvl="2"/>
            <a:endParaRPr lang="en-US" sz="1600" dirty="0"/>
          </a:p>
          <a:p>
            <a:pPr lvl="1"/>
            <a:r>
              <a:rPr lang="en-US" sz="2400" b="1" dirty="0" smtClean="0">
                <a:solidFill>
                  <a:srgbClr val="7030A0"/>
                </a:solidFill>
              </a:rPr>
              <a:t>Measures of Dispersion</a:t>
            </a:r>
            <a:r>
              <a:rPr lang="en-US" sz="2400" dirty="0">
                <a:solidFill>
                  <a:srgbClr val="7030A0"/>
                </a:solidFill>
              </a:rPr>
              <a:t>—</a:t>
            </a:r>
            <a:r>
              <a:rPr lang="en-US" sz="2400" dirty="0" smtClean="0">
                <a:solidFill>
                  <a:srgbClr val="7030A0"/>
                </a:solidFill>
              </a:rPr>
              <a:t>how spread out is the data?</a:t>
            </a:r>
          </a:p>
          <a:p>
            <a:pPr lvl="2"/>
            <a:r>
              <a:rPr lang="en-US" sz="2400" dirty="0" smtClean="0">
                <a:solidFill>
                  <a:srgbClr val="FF0066"/>
                </a:solidFill>
              </a:rPr>
              <a:t>Range:  highest number – lowest number</a:t>
            </a:r>
            <a:endParaRPr lang="en-US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Algebra?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093" y="1228299"/>
            <a:ext cx="27513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Order of Operations</a:t>
            </a:r>
          </a:p>
          <a:p>
            <a:pPr>
              <a:tabLst>
                <a:tab pos="463550" algn="l"/>
              </a:tabLst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/>
              <a:t>arenthesis ( ) [ ]</a:t>
            </a:r>
          </a:p>
          <a:p>
            <a:pPr>
              <a:tabLst>
                <a:tab pos="463550" algn="l"/>
              </a:tabLst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C00000"/>
                </a:solidFill>
              </a:rPr>
              <a:t>E</a:t>
            </a:r>
            <a:r>
              <a:rPr lang="en-US" sz="2400" dirty="0" smtClean="0"/>
              <a:t>xponents    </a:t>
            </a:r>
            <a:r>
              <a:rPr lang="en-US" sz="2400" baseline="30000" dirty="0" smtClean="0"/>
              <a:t>2     3</a:t>
            </a:r>
          </a:p>
          <a:p>
            <a:pPr>
              <a:tabLst>
                <a:tab pos="463550" algn="l"/>
              </a:tabLst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ultiplication</a:t>
            </a:r>
          </a:p>
          <a:p>
            <a:pPr>
              <a:tabLst>
                <a:tab pos="463550" algn="l"/>
              </a:tabLst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C00000"/>
                </a:solidFill>
              </a:rPr>
              <a:t>D</a:t>
            </a:r>
            <a:r>
              <a:rPr lang="en-US" sz="2400" dirty="0" smtClean="0"/>
              <a:t>ivision</a:t>
            </a:r>
          </a:p>
          <a:p>
            <a:pPr>
              <a:tabLst>
                <a:tab pos="463550" algn="l"/>
              </a:tabLst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C00000"/>
                </a:solidFill>
              </a:rPr>
              <a:t>A</a:t>
            </a:r>
            <a:r>
              <a:rPr lang="en-US" sz="2400" dirty="0" smtClean="0"/>
              <a:t>ddition</a:t>
            </a:r>
          </a:p>
          <a:p>
            <a:pPr>
              <a:tabLst>
                <a:tab pos="463550" algn="l"/>
              </a:tabLst>
            </a:pPr>
            <a:r>
              <a:rPr lang="en-US" sz="2400" dirty="0"/>
              <a:t>	</a:t>
            </a:r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r>
              <a:rPr lang="en-US" sz="2400" dirty="0" smtClean="0"/>
              <a:t>ubtraction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97555" y="2567127"/>
            <a:ext cx="20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b="1" dirty="0" smtClean="0">
                <a:solidFill>
                  <a:srgbClr val="C00000"/>
                </a:solidFill>
              </a:rPr>
              <a:t>LEFT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C00000"/>
                </a:solidFill>
              </a:rPr>
              <a:t>RIGHT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554" y="3270492"/>
            <a:ext cx="20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b="1" dirty="0" smtClean="0">
                <a:solidFill>
                  <a:srgbClr val="C00000"/>
                </a:solidFill>
              </a:rPr>
              <a:t>LEFT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C00000"/>
                </a:solidFill>
              </a:rPr>
              <a:t>RIGHT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2969757" y="2568616"/>
            <a:ext cx="436729" cy="369332"/>
          </a:xfrm>
          <a:prstGeom prst="rightBrac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969757" y="3270492"/>
            <a:ext cx="436729" cy="369332"/>
          </a:xfrm>
          <a:prstGeom prst="rightBrac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46459" y="1689964"/>
                <a:ext cx="2415790" cy="2215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−5(</m:t>
                      </m:r>
                      <m:r>
                        <a:rPr lang="en-US" sz="24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6−3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−5(</m:t>
                      </m:r>
                      <m:r>
                        <a:rPr lang="en-US" sz="24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</a:rPr>
                        <m:t>3+1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16−</m:t>
                      </m:r>
                      <m:r>
                        <a:rPr lang="en-US" sz="24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5(4)</m:t>
                      </m:r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16−20</m:t>
                      </m:r>
                    </m:oMath>
                  </m:oMathPara>
                </a14:m>
                <a:endParaRPr lang="en-US" sz="2400" dirty="0" smtClean="0">
                  <a:solidFill>
                    <a:srgbClr val="FF33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59" y="1689964"/>
                <a:ext cx="2415790" cy="2215991"/>
              </a:xfrm>
              <a:prstGeom prst="rect">
                <a:avLst/>
              </a:prstGeom>
              <a:blipFill>
                <a:blip r:embed="rId2"/>
                <a:stretch>
                  <a:fillRect l="-2519" r="-4030" b="-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272317" y="1982351"/>
            <a:ext cx="2273690" cy="1631216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* ( ) can represent multiplication when there is a number directly in front of the ( )—BEWARE!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092" y="4180344"/>
            <a:ext cx="42820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Expressions</a:t>
            </a:r>
          </a:p>
          <a:p>
            <a:pPr>
              <a:tabLst>
                <a:tab pos="463550" algn="l"/>
              </a:tabLst>
            </a:pPr>
            <a:r>
              <a:rPr lang="en-US" sz="2400" b="1" dirty="0"/>
              <a:t>	</a:t>
            </a:r>
            <a:r>
              <a:rPr lang="en-US" sz="2000" dirty="0" smtClean="0"/>
              <a:t>-just about anything without = sign</a:t>
            </a:r>
          </a:p>
          <a:p>
            <a:pPr>
              <a:tabLst>
                <a:tab pos="463550" algn="l"/>
              </a:tabLst>
            </a:pPr>
            <a:r>
              <a:rPr lang="en-US" sz="2000" b="1" dirty="0"/>
              <a:t>	</a:t>
            </a:r>
            <a:r>
              <a:rPr lang="en-US" sz="2000" dirty="0" smtClean="0"/>
              <a:t>-vocabulary: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8121" y="5248627"/>
            <a:ext cx="23516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Terms:  </a:t>
            </a:r>
            <a:r>
              <a:rPr lang="en-US" sz="2000" dirty="0" smtClean="0"/>
              <a:t>5x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+ 2x, – 3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Constant: </a:t>
            </a:r>
            <a:r>
              <a:rPr lang="en-US" sz="2000" dirty="0" smtClean="0"/>
              <a:t>– 3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Variable:</a:t>
            </a:r>
            <a:r>
              <a:rPr lang="en-US" sz="2000" b="1" dirty="0" smtClean="0"/>
              <a:t>  </a:t>
            </a:r>
            <a:r>
              <a:rPr lang="en-US" sz="2000" dirty="0" smtClean="0"/>
              <a:t>x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Coefficients:</a:t>
            </a:r>
            <a:r>
              <a:rPr lang="en-US" sz="2000" dirty="0" smtClean="0"/>
              <a:t>  5, +2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89575" y="5674971"/>
                <a:ext cx="18065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75" y="5674971"/>
                <a:ext cx="1806520" cy="369332"/>
              </a:xfrm>
              <a:prstGeom prst="rect">
                <a:avLst/>
              </a:prstGeom>
              <a:blipFill>
                <a:blip r:embed="rId3"/>
                <a:stretch>
                  <a:fillRect l="-3704" r="-370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85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Operator Vocabulary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516228"/>
              </p:ext>
            </p:extLst>
          </p:nvPr>
        </p:nvGraphicFramePr>
        <p:xfrm>
          <a:off x="614148" y="719666"/>
          <a:ext cx="10972800" cy="379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53530702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243918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801128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909228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3300"/>
                          </a:solidFill>
                        </a:rPr>
                        <a:t>−</a:t>
                      </a:r>
                      <a:endParaRPr lang="en-US" sz="2400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×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÷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553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Addition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Subtract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Times (more than)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Quotient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7231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Add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Minus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Times (as many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as)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Divided by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470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Sum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Difference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Multiply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Out of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9543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Plus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Less (than)ᵃ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Of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Half (÷2)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297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More (than)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Decreaseᵃ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Product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Third (÷3)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4522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Increase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Fewer (than) ᵃ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Twice ( ∙2)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Perᵇ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041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And (then)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Take away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Thrice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( ∙3)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041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Each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4761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Perᵇ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10628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57316" y="4628641"/>
                <a:ext cx="5535304" cy="2092881"/>
              </a:xfrm>
              <a:prstGeom prst="rect">
                <a:avLst/>
              </a:prstGeom>
              <a:noFill/>
              <a:ln w="38100">
                <a:solidFill>
                  <a:srgbClr val="FF0066"/>
                </a:solidFill>
                <a:prstDash val="lg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ᵃ</a:t>
                </a:r>
                <a:r>
                  <a:rPr lang="en-US" dirty="0" smtClean="0"/>
                  <a:t>These subtraction words generally are used backwards</a:t>
                </a:r>
              </a:p>
              <a:p>
                <a:endParaRPr lang="en-US" sz="1100" dirty="0"/>
              </a:p>
              <a:p>
                <a:pPr algn="ctr"/>
                <a:r>
                  <a:rPr lang="en-US" dirty="0" smtClean="0"/>
                  <a:t>5 less than a number</a:t>
                </a:r>
              </a:p>
              <a:p>
                <a:endParaRPr lang="en-US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ᵇ</a:t>
                </a:r>
                <a:r>
                  <a:rPr lang="en-US" dirty="0" smtClean="0"/>
                  <a:t>Per technically means divide, but most commonly  is used for multiplication in math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316" y="4628641"/>
                <a:ext cx="5535304" cy="2092881"/>
              </a:xfrm>
              <a:prstGeom prst="rect">
                <a:avLst/>
              </a:prstGeom>
              <a:blipFill>
                <a:blip r:embed="rId3"/>
                <a:stretch>
                  <a:fillRect l="-547" t="-1143" b="-2571"/>
                </a:stretch>
              </a:blipFill>
              <a:ln w="38100">
                <a:solidFill>
                  <a:srgbClr val="FF0066"/>
                </a:solidFill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69630"/>
              </p:ext>
            </p:extLst>
          </p:nvPr>
        </p:nvGraphicFramePr>
        <p:xfrm>
          <a:off x="9250529" y="4014338"/>
          <a:ext cx="2458113" cy="231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8113">
                  <a:extLst>
                    <a:ext uri="{9D8B030D-6E8A-4147-A177-3AD203B41FA5}">
                      <a16:colId xmlns:a16="http://schemas.microsoft.com/office/drawing/2014/main" val="4221674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=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Is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0216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Are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92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All together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66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Equal(s)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to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66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Makes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334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40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Numbers, Numbers, Numbers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00132" y="1085700"/>
            <a:ext cx="121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Integers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3465" y="2009899"/>
            <a:ext cx="2106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3300"/>
                </a:solidFill>
              </a:rPr>
              <a:t>Positives</a:t>
            </a:r>
          </a:p>
          <a:p>
            <a:pPr algn="ctr"/>
            <a:r>
              <a:rPr lang="en-US" sz="2000" dirty="0" smtClean="0">
                <a:solidFill>
                  <a:srgbClr val="FF3300"/>
                </a:solidFill>
              </a:rPr>
              <a:t>+6</a:t>
            </a:r>
          </a:p>
          <a:p>
            <a:pPr algn="ctr"/>
            <a:r>
              <a:rPr lang="en-US" sz="2000" dirty="0" smtClean="0">
                <a:solidFill>
                  <a:srgbClr val="FF3300"/>
                </a:solidFill>
              </a:rPr>
              <a:t>(same as addition)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6726" y="2009899"/>
            <a:ext cx="3555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66"/>
                </a:solidFill>
              </a:rPr>
              <a:t>Negatives</a:t>
            </a:r>
          </a:p>
          <a:p>
            <a:pPr algn="ctr"/>
            <a:r>
              <a:rPr lang="en-US" sz="2000" dirty="0" smtClean="0">
                <a:solidFill>
                  <a:srgbClr val="FF0066"/>
                </a:solidFill>
              </a:rPr>
              <a:t>- 4, </a:t>
            </a:r>
            <a:r>
              <a:rPr lang="en-US" sz="2000" dirty="0" smtClean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− </a:t>
            </a:r>
            <a:r>
              <a:rPr lang="en-US" sz="2000" dirty="0" smtClean="0">
                <a:solidFill>
                  <a:srgbClr val="FF0066"/>
                </a:solidFill>
              </a:rPr>
              <a:t>4 </a:t>
            </a:r>
          </a:p>
          <a:p>
            <a:pPr algn="ctr"/>
            <a:r>
              <a:rPr lang="en-US" sz="2000" dirty="0" smtClean="0">
                <a:solidFill>
                  <a:srgbClr val="FF0066"/>
                </a:solidFill>
              </a:rPr>
              <a:t>(negatives same as subtraction!)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5234" y="3703797"/>
            <a:ext cx="42831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Adding and Subtracting: </a:t>
            </a:r>
          </a:p>
          <a:p>
            <a:endParaRPr lang="en-US" dirty="0"/>
          </a:p>
          <a:p>
            <a:r>
              <a:rPr lang="en-US" sz="2000" dirty="0" smtClean="0"/>
              <a:t>Positive team vs. Negative team</a:t>
            </a:r>
          </a:p>
          <a:p>
            <a:endParaRPr lang="en-US" sz="2000" dirty="0" smtClean="0"/>
          </a:p>
          <a:p>
            <a:r>
              <a:rPr lang="en-US" sz="2000" i="1" dirty="0" smtClean="0">
                <a:solidFill>
                  <a:srgbClr val="00B050"/>
                </a:solidFill>
              </a:rPr>
              <a:t>Winner:</a:t>
            </a:r>
            <a:r>
              <a:rPr lang="en-US" sz="2000" dirty="0" smtClean="0"/>
              <a:t>  who has more players?</a:t>
            </a:r>
          </a:p>
          <a:p>
            <a:r>
              <a:rPr lang="en-US" sz="2000" i="1" dirty="0" smtClean="0">
                <a:solidFill>
                  <a:srgbClr val="00B050"/>
                </a:solidFill>
              </a:rPr>
              <a:t>Answer:  </a:t>
            </a:r>
            <a:r>
              <a:rPr lang="en-US" sz="2000" dirty="0" smtClean="0"/>
              <a:t>how many extra players?</a:t>
            </a:r>
          </a:p>
          <a:p>
            <a:r>
              <a:rPr lang="en-US" dirty="0" smtClean="0"/>
              <a:t>*Simplify any “double signs” before doing </a:t>
            </a:r>
          </a:p>
          <a:p>
            <a:r>
              <a:rPr lang="en-US" dirty="0" smtClean="0"/>
              <a:t>the problem, using rules for multiplication/division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361" y="3703797"/>
            <a:ext cx="380772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Multiplying/Dividing:</a:t>
            </a:r>
          </a:p>
          <a:p>
            <a:endParaRPr lang="en-US" dirty="0"/>
          </a:p>
          <a:p>
            <a:r>
              <a:rPr lang="en-US" sz="2000" dirty="0" smtClean="0"/>
              <a:t>Rules:</a:t>
            </a:r>
          </a:p>
          <a:p>
            <a:endParaRPr lang="en-US" sz="2000" dirty="0"/>
          </a:p>
          <a:p>
            <a:r>
              <a:rPr lang="en-US" sz="2000" dirty="0" smtClean="0"/>
              <a:t>If you have one negative, KEEP the negative.</a:t>
            </a:r>
          </a:p>
          <a:p>
            <a:r>
              <a:rPr lang="en-US" sz="2000" dirty="0" smtClean="0"/>
              <a:t>TWO negatives make a POSITIVE.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75152"/>
              </p:ext>
            </p:extLst>
          </p:nvPr>
        </p:nvGraphicFramePr>
        <p:xfrm>
          <a:off x="10704773" y="4405394"/>
          <a:ext cx="1298054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8054">
                  <a:extLst>
                    <a:ext uri="{9D8B030D-6E8A-4147-A177-3AD203B41FA5}">
                      <a16:colId xmlns:a16="http://schemas.microsoft.com/office/drawing/2014/main" val="3705414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+ +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→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+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065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+ −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→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−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45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− +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→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−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87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− −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→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+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25890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>
            <a:stCxn id="3" idx="2"/>
            <a:endCxn id="4" idx="0"/>
          </p:cNvCxnSpPr>
          <p:nvPr/>
        </p:nvCxnSpPr>
        <p:spPr>
          <a:xfrm flipH="1">
            <a:off x="4446799" y="1547365"/>
            <a:ext cx="1660551" cy="462534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" idx="2"/>
            <a:endCxn id="5" idx="0"/>
          </p:cNvCxnSpPr>
          <p:nvPr/>
        </p:nvCxnSpPr>
        <p:spPr>
          <a:xfrm>
            <a:off x="6107350" y="1547365"/>
            <a:ext cx="1727267" cy="46253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3159" y="4105959"/>
            <a:ext cx="1637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– 10 = ?</a:t>
            </a:r>
          </a:p>
          <a:p>
            <a:endParaRPr lang="en-US" dirty="0" smtClean="0"/>
          </a:p>
          <a:p>
            <a:r>
              <a:rPr lang="en-US" dirty="0" smtClean="0"/>
              <a:t>The negative team “wins” because they have 4 extra players, so       6 – 10 = -4</a:t>
            </a:r>
          </a:p>
        </p:txBody>
      </p:sp>
    </p:spTree>
    <p:extLst>
      <p:ext uri="{BB962C8B-B14F-4D97-AF65-F5344CB8AC3E}">
        <p14:creationId xmlns:p14="http://schemas.microsoft.com/office/powerpoint/2010/main" val="47691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6424" y="726142"/>
                <a:ext cx="10959152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How far away is it from zero?</a:t>
                </a:r>
              </a:p>
              <a:p>
                <a:r>
                  <a:rPr lang="en-US" sz="2400" dirty="0" smtClean="0"/>
                  <a:t>Distance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ALWAYS</a:t>
                </a:r>
                <a:r>
                  <a:rPr lang="en-US" sz="2400" dirty="0" smtClean="0"/>
                  <a:t> positive!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Notation: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 smtClean="0">
                  <a:solidFill>
                    <a:srgbClr val="0070C0"/>
                  </a:solidFill>
                </a:endParaRPr>
              </a:p>
              <a:p>
                <a:endParaRPr lang="en-US" sz="1600" b="0" dirty="0" smtClean="0"/>
              </a:p>
              <a:p>
                <a:pPr algn="ctr"/>
                <a:r>
                  <a:rPr lang="en-US" sz="2400" dirty="0"/>
                  <a:t>a</a:t>
                </a:r>
                <a:r>
                  <a:rPr lang="en-US" sz="2400" dirty="0" smtClean="0"/>
                  <a:t>nd</a:t>
                </a:r>
              </a:p>
              <a:p>
                <a:pPr algn="ctr"/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 smtClean="0">
                  <a:solidFill>
                    <a:srgbClr val="FF0000"/>
                  </a:solidFill>
                </a:endParaRPr>
              </a:p>
              <a:p>
                <a:endParaRPr lang="en-US" sz="1600" b="0" dirty="0" smtClean="0"/>
              </a:p>
              <a:p>
                <a:pPr algn="ctr"/>
                <a:r>
                  <a:rPr lang="en-US" sz="2400" b="1" dirty="0"/>
                  <a:t>b</a:t>
                </a:r>
                <a:r>
                  <a:rPr lang="en-US" sz="2400" b="1" dirty="0" smtClean="0"/>
                  <a:t>ut</a:t>
                </a:r>
              </a:p>
              <a:p>
                <a:pPr algn="ctr"/>
                <a:endParaRPr lang="en-US" sz="1600" dirty="0" smtClean="0"/>
              </a:p>
              <a:p>
                <a:pPr algn="ctr"/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2400" dirty="0" smtClean="0"/>
              </a:p>
              <a:p>
                <a:pPr algn="ctr"/>
                <a:r>
                  <a:rPr lang="en-US" sz="2400" dirty="0" smtClean="0"/>
                  <a:t> Because the negative is on the outside of the absolute value sign.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4" y="726142"/>
                <a:ext cx="10959152" cy="5509200"/>
              </a:xfrm>
              <a:prstGeom prst="rect">
                <a:avLst/>
              </a:prstGeom>
              <a:blipFill>
                <a:blip r:embed="rId2"/>
                <a:stretch>
                  <a:fillRect l="-834" t="-885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906" y="3175875"/>
            <a:ext cx="4384723" cy="1041283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 rot="16200000">
            <a:off x="9642146" y="3336878"/>
            <a:ext cx="204717" cy="573204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16200000">
            <a:off x="9068942" y="3336878"/>
            <a:ext cx="204717" cy="57320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6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6286" y="1051069"/>
                <a:ext cx="4667535" cy="383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*fraction = fraction</a:t>
                </a:r>
              </a:p>
              <a:p>
                <a:endParaRPr lang="en-US" dirty="0"/>
              </a:p>
              <a:p>
                <a:r>
                  <a:rPr lang="en-US" sz="2400" dirty="0" smtClean="0"/>
                  <a:t>*cross multiply to set up equation and solve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sz="105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=5∙42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en-US" sz="105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sz="105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6" y="1051069"/>
                <a:ext cx="4667535" cy="3837525"/>
              </a:xfrm>
              <a:prstGeom prst="rect">
                <a:avLst/>
              </a:prstGeom>
              <a:blipFill>
                <a:blip r:embed="rId2"/>
                <a:stretch>
                  <a:fillRect l="-1958" t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13645" y="1737069"/>
                <a:ext cx="4540155" cy="2999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*</a:t>
                </a:r>
                <a:r>
                  <a:rPr lang="en-US" sz="2400" dirty="0">
                    <a:solidFill>
                      <a:srgbClr val="0070C0"/>
                    </a:solidFill>
                  </a:rPr>
                  <a:t>pay attention to units in word problems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Key words:  scale, rate, per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645" y="1737069"/>
                <a:ext cx="4540155" cy="2999796"/>
              </a:xfrm>
              <a:prstGeom prst="rect">
                <a:avLst/>
              </a:prstGeom>
              <a:blipFill>
                <a:blip r:embed="rId3"/>
                <a:stretch>
                  <a:fillRect t="-1626"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23898" y="5043339"/>
            <a:ext cx="3412309" cy="1323439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more complex the proportion is, the more complex the equation becomes!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050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and Interest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2387" y="976642"/>
            <a:ext cx="584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Percent:  per 100</a:t>
            </a:r>
          </a:p>
          <a:p>
            <a:pPr lvl="1"/>
            <a:r>
              <a:rPr lang="en-US" sz="2400" dirty="0" smtClean="0"/>
              <a:t>*make sure you ANSWER the question (and it makes sense)!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87365"/>
              </p:ext>
            </p:extLst>
          </p:nvPr>
        </p:nvGraphicFramePr>
        <p:xfrm>
          <a:off x="2428540" y="2239192"/>
          <a:ext cx="3890373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117">
                  <a:extLst>
                    <a:ext uri="{9D8B030D-6E8A-4147-A177-3AD203B41FA5}">
                      <a16:colId xmlns:a16="http://schemas.microsoft.com/office/drawing/2014/main" val="163100278"/>
                    </a:ext>
                  </a:extLst>
                </a:gridCol>
                <a:gridCol w="1351128">
                  <a:extLst>
                    <a:ext uri="{9D8B030D-6E8A-4147-A177-3AD203B41FA5}">
                      <a16:colId xmlns:a16="http://schemas.microsoft.com/office/drawing/2014/main" val="1270702991"/>
                    </a:ext>
                  </a:extLst>
                </a:gridCol>
                <a:gridCol w="1351128">
                  <a:extLst>
                    <a:ext uri="{9D8B030D-6E8A-4147-A177-3AD203B41FA5}">
                      <a16:colId xmlns:a16="http://schemas.microsoft.com/office/drawing/2014/main" val="4166266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3300"/>
                          </a:solidFill>
                        </a:rPr>
                        <a:t>+</a:t>
                      </a:r>
                      <a:endParaRPr lang="en-US" sz="2000" b="1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</a:rPr>
                        <a:t>−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76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Tip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Discount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Off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81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Interest*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Sale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Reduced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874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Tax*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Interest*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Tax*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83739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48588"/>
              </p:ext>
            </p:extLst>
          </p:nvPr>
        </p:nvGraphicFramePr>
        <p:xfrm>
          <a:off x="8596573" y="1105469"/>
          <a:ext cx="2403522" cy="1010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761">
                  <a:extLst>
                    <a:ext uri="{9D8B030D-6E8A-4147-A177-3AD203B41FA5}">
                      <a16:colId xmlns:a16="http://schemas.microsoft.com/office/drawing/2014/main" val="1618914526"/>
                    </a:ext>
                  </a:extLst>
                </a:gridCol>
                <a:gridCol w="1201761">
                  <a:extLst>
                    <a:ext uri="{9D8B030D-6E8A-4147-A177-3AD203B41FA5}">
                      <a16:colId xmlns:a16="http://schemas.microsoft.com/office/drawing/2014/main" val="1700173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66"/>
                          </a:solidFill>
                        </a:rPr>
                        <a:t>%</a:t>
                      </a:r>
                      <a:endParaRPr lang="en-US" b="0" dirty="0">
                        <a:solidFill>
                          <a:srgbClr val="FF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66"/>
                          </a:solidFill>
                        </a:rPr>
                        <a:t>Is/part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5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66"/>
                          </a:solidFill>
                        </a:rPr>
                        <a:t>100</a:t>
                      </a:r>
                      <a:endParaRPr lang="en-US" b="0" dirty="0">
                        <a:solidFill>
                          <a:srgbClr val="FF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66"/>
                          </a:solidFill>
                        </a:rPr>
                        <a:t>Of/whole/total</a:t>
                      </a:r>
                      <a:endParaRPr lang="en-US" b="0" dirty="0">
                        <a:solidFill>
                          <a:srgbClr val="FF00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3637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29070" y="2166798"/>
            <a:ext cx="2338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*solve like proportion*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67356"/>
              </p:ext>
            </p:extLst>
          </p:nvPr>
        </p:nvGraphicFramePr>
        <p:xfrm>
          <a:off x="8596573" y="5577672"/>
          <a:ext cx="240352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761">
                  <a:extLst>
                    <a:ext uri="{9D8B030D-6E8A-4147-A177-3AD203B41FA5}">
                      <a16:colId xmlns:a16="http://schemas.microsoft.com/office/drawing/2014/main" val="1618914526"/>
                    </a:ext>
                  </a:extLst>
                </a:gridCol>
                <a:gridCol w="1201761">
                  <a:extLst>
                    <a:ext uri="{9D8B030D-6E8A-4147-A177-3AD203B41FA5}">
                      <a16:colId xmlns:a16="http://schemas.microsoft.com/office/drawing/2014/main" val="1700173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%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change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5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100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original</a:t>
                      </a:r>
                      <a:endParaRPr lang="en-US" b="0" dirty="0"/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3637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27756" y="4957876"/>
            <a:ext cx="380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Percent of INCREASE or DECREASE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7756" y="2798468"/>
            <a:ext cx="41505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*Not sure where to put the number?</a:t>
            </a:r>
          </a:p>
          <a:p>
            <a:r>
              <a:rPr lang="en-US" sz="2000" dirty="0" smtClean="0"/>
              <a:t>Is it your percent/Does it represent your percent?</a:t>
            </a:r>
          </a:p>
          <a:p>
            <a:r>
              <a:rPr lang="en-US" sz="2000" dirty="0" smtClean="0"/>
              <a:t>    YES:  top box (is/part)</a:t>
            </a:r>
          </a:p>
          <a:p>
            <a:r>
              <a:rPr lang="en-US" sz="2000" dirty="0" smtClean="0"/>
              <a:t>    NO:  bottom box (of/whole/total)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7309" y="4377343"/>
                <a:ext cx="5776321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70C0"/>
                    </a:solidFill>
                  </a:rPr>
                  <a:t>Simple Interest</a:t>
                </a:r>
              </a:p>
              <a:p>
                <a:pPr algn="ctr"/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“I party”</a:t>
                </a:r>
              </a:p>
              <a:p>
                <a:endParaRPr lang="en-US" dirty="0" smtClean="0"/>
              </a:p>
              <a:p>
                <a:pPr marL="1146175" lvl="2"/>
                <a:r>
                  <a:rPr lang="en-US" dirty="0" smtClean="0">
                    <a:solidFill>
                      <a:srgbClr val="0070C0"/>
                    </a:solidFill>
                  </a:rPr>
                  <a:t>p= principle </a:t>
                </a:r>
                <a:r>
                  <a:rPr lang="en-US" dirty="0" smtClean="0"/>
                  <a:t>(money you start with)</a:t>
                </a:r>
              </a:p>
              <a:p>
                <a:pPr marL="1146175" lvl="2"/>
                <a:r>
                  <a:rPr lang="en-US" dirty="0" smtClean="0">
                    <a:solidFill>
                      <a:srgbClr val="0070C0"/>
                    </a:solidFill>
                  </a:rPr>
                  <a:t>r = rate</a:t>
                </a:r>
                <a:r>
                  <a:rPr lang="en-US" dirty="0" smtClean="0"/>
                  <a:t>, as a decimal (divide % by 100)</a:t>
                </a:r>
              </a:p>
              <a:p>
                <a:pPr marL="1146175" lvl="2"/>
                <a:r>
                  <a:rPr lang="en-US" dirty="0" smtClean="0">
                    <a:solidFill>
                      <a:srgbClr val="0070C0"/>
                    </a:solidFill>
                  </a:rPr>
                  <a:t>t = time</a:t>
                </a:r>
                <a:r>
                  <a:rPr lang="en-US" dirty="0" smtClean="0"/>
                  <a:t>, in </a:t>
                </a:r>
                <a:r>
                  <a:rPr lang="en-US" i="1" u="sng" dirty="0" smtClean="0"/>
                  <a:t>years</a:t>
                </a:r>
              </a:p>
              <a:p>
                <a:pPr marL="1146175" lvl="2"/>
                <a:r>
                  <a:rPr lang="en-US" dirty="0"/>
                  <a:t> </a:t>
                </a:r>
                <a:r>
                  <a:rPr lang="en-US" dirty="0" smtClean="0"/>
                  <a:t>           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dirty="0" smtClean="0"/>
                  <a:t>if in months, divide by 12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9" y="4377343"/>
                <a:ext cx="5776321" cy="2400657"/>
              </a:xfrm>
              <a:prstGeom prst="rect">
                <a:avLst/>
              </a:prstGeom>
              <a:blipFill>
                <a:blip r:embed="rId2"/>
                <a:stretch>
                  <a:fillRect t="-2030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25813" y="3885782"/>
            <a:ext cx="629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*interest and tax may be added or subtracted given the scenario!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2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16968</TotalTime>
  <Words>2688</Words>
  <Application>Microsoft Office PowerPoint</Application>
  <PresentationFormat>Widescreen</PresentationFormat>
  <Paragraphs>1024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Algebra I</vt:lpstr>
      <vt:lpstr>Table of Contents</vt:lpstr>
      <vt:lpstr>Formulas (not provided on formula sheet)</vt:lpstr>
      <vt:lpstr>What is Algebra?</vt:lpstr>
      <vt:lpstr>Math Operator Vocabulary</vt:lpstr>
      <vt:lpstr>Numbers, Numbers, Numbers</vt:lpstr>
      <vt:lpstr>Absolute Value</vt:lpstr>
      <vt:lpstr>Proportions</vt:lpstr>
      <vt:lpstr>Percent and Interest</vt:lpstr>
      <vt:lpstr>Properties</vt:lpstr>
      <vt:lpstr>Properties, continued</vt:lpstr>
      <vt:lpstr>Solving Equations</vt:lpstr>
      <vt:lpstr>Functions</vt:lpstr>
      <vt:lpstr>Slope/Rate of Change</vt:lpstr>
      <vt:lpstr>Graphing</vt:lpstr>
      <vt:lpstr>Graphing, part 2</vt:lpstr>
      <vt:lpstr>Graphing, part 3</vt:lpstr>
      <vt:lpstr>Direct and Indirect Variation</vt:lpstr>
      <vt:lpstr>Exponents</vt:lpstr>
      <vt:lpstr>Polynomials</vt:lpstr>
      <vt:lpstr>Systems of Equations</vt:lpstr>
      <vt:lpstr>F.O.I.L. (double distribution)</vt:lpstr>
      <vt:lpstr>Factoring</vt:lpstr>
      <vt:lpstr>Inequalities</vt:lpstr>
      <vt:lpstr>Inequalities, part 2</vt:lpstr>
      <vt:lpstr>Radicals</vt:lpstr>
      <vt:lpstr>Quadratics</vt:lpstr>
      <vt:lpstr>Quadratics, part 2</vt:lpstr>
      <vt:lpstr>Parent Functions</vt:lpstr>
      <vt:lpstr>Logic</vt:lpstr>
      <vt:lpstr>Sequences</vt:lpstr>
      <vt:lpstr>Complex Fractions and Polynomials</vt:lpstr>
      <vt:lpstr>Complex Fractions and Polynomials, part 2</vt:lpstr>
      <vt:lpstr>Radical Equations</vt:lpstr>
      <vt:lpstr>Statistics</vt:lpstr>
      <vt:lpstr>Statistics,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I</dc:title>
  <dc:creator>Laurena Collins</dc:creator>
  <cp:lastModifiedBy>Laurena Collins</cp:lastModifiedBy>
  <cp:revision>149</cp:revision>
  <dcterms:created xsi:type="dcterms:W3CDTF">2018-04-05T16:09:19Z</dcterms:created>
  <dcterms:modified xsi:type="dcterms:W3CDTF">2018-04-19T19:04:23Z</dcterms:modified>
</cp:coreProperties>
</file>